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sldIdLst>
    <p:sldId id="256" r:id="rId2"/>
    <p:sldId id="257" r:id="rId3"/>
    <p:sldId id="298" r:id="rId4"/>
    <p:sldId id="295" r:id="rId5"/>
    <p:sldId id="301" r:id="rId6"/>
    <p:sldId id="297" r:id="rId7"/>
    <p:sldId id="293" r:id="rId8"/>
    <p:sldId id="263" r:id="rId9"/>
    <p:sldId id="294" r:id="rId10"/>
    <p:sldId id="280" r:id="rId11"/>
    <p:sldId id="258" r:id="rId12"/>
    <p:sldId id="268" r:id="rId13"/>
    <p:sldId id="287" r:id="rId14"/>
    <p:sldId id="276" r:id="rId15"/>
    <p:sldId id="277" r:id="rId16"/>
    <p:sldId id="278" r:id="rId17"/>
    <p:sldId id="279" r:id="rId18"/>
    <p:sldId id="271" r:id="rId19"/>
    <p:sldId id="269" r:id="rId20"/>
    <p:sldId id="260" r:id="rId21"/>
    <p:sldId id="288" r:id="rId22"/>
    <p:sldId id="265" r:id="rId23"/>
    <p:sldId id="267" r:id="rId24"/>
    <p:sldId id="270" r:id="rId25"/>
    <p:sldId id="261" r:id="rId26"/>
    <p:sldId id="266" r:id="rId27"/>
    <p:sldId id="272" r:id="rId28"/>
    <p:sldId id="273" r:id="rId29"/>
    <p:sldId id="274" r:id="rId30"/>
    <p:sldId id="275" r:id="rId31"/>
    <p:sldId id="281" r:id="rId32"/>
    <p:sldId id="283" r:id="rId33"/>
    <p:sldId id="282" r:id="rId34"/>
    <p:sldId id="290" r:id="rId35"/>
    <p:sldId id="286" r:id="rId36"/>
    <p:sldId id="284" r:id="rId37"/>
    <p:sldId id="285" r:id="rId38"/>
    <p:sldId id="291" r:id="rId39"/>
    <p:sldId id="299" r:id="rId40"/>
    <p:sldId id="300" r:id="rId41"/>
    <p:sldId id="292" r:id="rId42"/>
    <p:sldId id="296" r:id="rId43"/>
    <p:sldId id="302"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280" autoAdjust="0"/>
  </p:normalViewPr>
  <p:slideViewPr>
    <p:cSldViewPr snapToGrid="0" snapToObjects="1">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B7C3F878-F5E8-489B-AC8A-64F2A7E22C28}" type="datetimeFigureOut">
              <a:rPr lang="en-US" smtClean="0"/>
              <a:pPr/>
              <a:t>10/26/2017</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dirty="0"/>
          </a:p>
        </p:txBody>
      </p:sp>
      <p:sp>
        <p:nvSpPr>
          <p:cNvPr id="6" name="Slide Number Placeholder 5"/>
          <p:cNvSpPr>
            <a:spLocks noGrp="1"/>
          </p:cNvSpPr>
          <p:nvPr>
            <p:ph type="sldNum" sz="quarter" idx="12"/>
          </p:nvPr>
        </p:nvSpPr>
        <p:spPr>
          <a:xfrm>
            <a:off x="4191000" y="6122894"/>
            <a:ext cx="762000" cy="271463"/>
          </a:xfrm>
        </p:spPr>
        <p:txBody>
          <a:bodyPr/>
          <a:lstStyle/>
          <a:p>
            <a:fld id="{651FC063-5EA9-49AF-AFAF-D68C9E82B2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C3F878-F5E8-489B-AC8A-64F2A7E22C28}" type="datetimeFigureOut">
              <a:rPr lang="en-US" smtClean="0"/>
              <a:pPr/>
              <a:t>10/26/2017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dirty="0"/>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fld id="{B7C3F878-F5E8-489B-AC8A-64F2A7E22C28}" type="datetimeFigureOut">
              <a:rPr lang="en-US" smtClean="0"/>
              <a:pPr/>
              <a:t>10/26/2017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fld id="{B7C3F878-F5E8-489B-AC8A-64F2A7E22C28}" type="datetimeFigureOut">
              <a:rPr lang="en-US" smtClean="0"/>
              <a:pPr/>
              <a:t>10/26/2017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7C3F878-F5E8-489B-AC8A-64F2A7E22C28}" type="datetimeFigureOut">
              <a:rPr lang="en-US" smtClean="0"/>
              <a:pPr/>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7C3F878-F5E8-489B-AC8A-64F2A7E22C28}" type="datetimeFigureOut">
              <a:rPr lang="en-US" smtClean="0"/>
              <a:pPr/>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7C3F878-F5E8-489B-AC8A-64F2A7E22C28}" type="datetimeFigureOut">
              <a:rPr lang="en-US" smtClean="0"/>
              <a:pPr/>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B7C3F878-F5E8-489B-AC8A-64F2A7E22C28}" type="datetimeFigureOut">
              <a:rPr lang="en-US" smtClean="0"/>
              <a:pPr/>
              <a:t>10/26/2017</a:t>
            </a:fld>
            <a:endParaRPr lang="en-US" dirty="0"/>
          </a:p>
        </p:txBody>
      </p:sp>
      <p:sp>
        <p:nvSpPr>
          <p:cNvPr id="5" name="Footer Placeholder 4"/>
          <p:cNvSpPr>
            <a:spLocks noGrp="1"/>
          </p:cNvSpPr>
          <p:nvPr>
            <p:ph type="ftr" sz="quarter" idx="11"/>
          </p:nvPr>
        </p:nvSpPr>
        <p:spPr>
          <a:xfrm>
            <a:off x="5638800" y="6124401"/>
            <a:ext cx="2895600" cy="257810"/>
          </a:xfrm>
        </p:spPr>
        <p:txBody>
          <a:bodyPr/>
          <a:lstStyle/>
          <a:p>
            <a:endParaRPr lang="en-US" dirty="0"/>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C3F878-F5E8-489B-AC8A-64F2A7E22C28}" type="datetimeFigureOut">
              <a:rPr lang="en-US" smtClean="0"/>
              <a:pPr/>
              <a:t>10/26/2017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B7C3F878-F5E8-489B-AC8A-64F2A7E22C28}" type="datetimeFigureOut">
              <a:rPr lang="en-US" smtClean="0"/>
              <a:pPr/>
              <a:t>10/26/2017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B7C3F878-F5E8-489B-AC8A-64F2A7E22C28}" type="datetimeFigureOut">
              <a:rPr lang="en-US" smtClean="0"/>
              <a:pPr/>
              <a:t>10/26/2017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B7C3F878-F5E8-489B-AC8A-64F2A7E22C28}" type="datetimeFigureOut">
              <a:rPr lang="en-US" smtClean="0"/>
              <a:pPr/>
              <a:t>10/26/2017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B7C3F878-F5E8-489B-AC8A-64F2A7E22C28}" type="datetimeFigureOut">
              <a:rPr lang="en-US" smtClean="0"/>
              <a:pPr/>
              <a:t>10/26/2017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fld id="{B7C3F878-F5E8-489B-AC8A-64F2A7E22C28}" type="datetimeFigureOut">
              <a:rPr lang="en-US" smtClean="0"/>
              <a:pPr/>
              <a:t>10/26/2017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B7C3F878-F5E8-489B-AC8A-64F2A7E22C28}" type="datetimeFigureOut">
              <a:rPr lang="en-US" smtClean="0"/>
              <a:pPr/>
              <a:t>10/26/2017</a:t>
            </a:fld>
            <a:endParaRPr lang="en-US" dirty="0"/>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dirty="0"/>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651FC063-5EA9-49AF-AFAF-D68C9E82B23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4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khanacademy.org/" TargetMode="External"/><Relationship Id="rId2" Type="http://schemas.openxmlformats.org/officeDocument/2006/relationships/hyperlink" Target="http://www.ibankingfaq.com/" TargetMode="External"/><Relationship Id="rId1" Type="http://schemas.openxmlformats.org/officeDocument/2006/relationships/slideLayout" Target="../slideLayouts/slideLayout2.xml"/><Relationship Id="rId5" Type="http://schemas.openxmlformats.org/officeDocument/2006/relationships/hyperlink" Target="http://www.wallstreetoasis.com/" TargetMode="External"/><Relationship Id="rId4" Type="http://schemas.openxmlformats.org/officeDocument/2006/relationships/hyperlink" Target="http://www.mergersandinquisitions.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5.emf"/><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4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So You Want to Work on Wall Street?</a:t>
            </a:r>
          </a:p>
        </p:txBody>
      </p:sp>
      <p:sp>
        <p:nvSpPr>
          <p:cNvPr id="3" name="Subtitle 2"/>
          <p:cNvSpPr>
            <a:spLocks noGrp="1"/>
          </p:cNvSpPr>
          <p:nvPr>
            <p:ph type="subTitle" idx="1"/>
          </p:nvPr>
        </p:nvSpPr>
        <p:spPr>
          <a:xfrm>
            <a:off x="1727200" y="3736621"/>
            <a:ext cx="5712179" cy="1761731"/>
          </a:xfrm>
        </p:spPr>
        <p:txBody>
          <a:bodyPr/>
          <a:lstStyle/>
          <a:p>
            <a:r>
              <a:rPr lang="en-US" dirty="0"/>
              <a:t>A Step By Step Guide for University of South Carolina Students to Landing an Internship on Wall Street </a:t>
            </a:r>
          </a:p>
          <a:p>
            <a:endParaRPr lang="en-US" dirty="0"/>
          </a:p>
          <a:p>
            <a:r>
              <a:rPr lang="en-US" dirty="0">
                <a:solidFill>
                  <a:schemeClr val="accent2"/>
                </a:solidFill>
              </a:rPr>
              <a:t>Lisa Lynn Schexnayder</a:t>
            </a:r>
          </a:p>
        </p:txBody>
      </p:sp>
    </p:spTree>
    <p:extLst>
      <p:ext uri="{BB962C8B-B14F-4D97-AF65-F5344CB8AC3E}">
        <p14:creationId xmlns:p14="http://schemas.microsoft.com/office/powerpoint/2010/main" val="558947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 Yourself Up for Success</a:t>
            </a:r>
          </a:p>
        </p:txBody>
      </p:sp>
      <p:sp>
        <p:nvSpPr>
          <p:cNvPr id="3" name="Content Placeholder 2"/>
          <p:cNvSpPr>
            <a:spLocks noGrp="1"/>
          </p:cNvSpPr>
          <p:nvPr>
            <p:ph idx="1"/>
          </p:nvPr>
        </p:nvSpPr>
        <p:spPr/>
        <p:txBody>
          <a:bodyPr>
            <a:normAutofit fontScale="92500" lnSpcReduction="10000"/>
          </a:bodyPr>
          <a:lstStyle/>
          <a:p>
            <a:pPr>
              <a:buFont typeface="Wingdings" charset="2"/>
              <a:buChar char="ü"/>
            </a:pPr>
            <a:r>
              <a:rPr lang="en-US" dirty="0"/>
              <a:t>Maintain at least a 3.6 GPA. </a:t>
            </a:r>
          </a:p>
          <a:p>
            <a:pPr>
              <a:buFont typeface="Wingdings" charset="2"/>
              <a:buChar char="ü"/>
            </a:pPr>
            <a:r>
              <a:rPr lang="en-US" dirty="0"/>
              <a:t>Don’t be scared to get to know seniors; they will provide valuable advice and can potentially be contacts within a bank in the future.</a:t>
            </a:r>
          </a:p>
          <a:p>
            <a:pPr>
              <a:buFont typeface="Wingdings" charset="2"/>
              <a:buChar char="ü"/>
            </a:pPr>
            <a:r>
              <a:rPr lang="en-US" dirty="0"/>
              <a:t>Have an internship the summer after your sophomore year (maybe even freshman year) that is relevant to finance.</a:t>
            </a:r>
          </a:p>
          <a:p>
            <a:pPr>
              <a:buFont typeface="Wingdings" charset="2"/>
              <a:buChar char="ü"/>
            </a:pPr>
            <a:r>
              <a:rPr lang="en-US" dirty="0"/>
              <a:t>Put your resume together &amp; start networking!</a:t>
            </a:r>
          </a:p>
          <a:p>
            <a:pPr>
              <a:buFont typeface="Wingdings" charset="2"/>
              <a:buChar char="ü"/>
            </a:pPr>
            <a:r>
              <a:rPr lang="en-US" dirty="0"/>
              <a:t>Graduate on time.</a:t>
            </a:r>
          </a:p>
        </p:txBody>
      </p:sp>
    </p:spTree>
    <p:extLst>
      <p:ext uri="{BB962C8B-B14F-4D97-AF65-F5344CB8AC3E}">
        <p14:creationId xmlns:p14="http://schemas.microsoft.com/office/powerpoint/2010/main" val="1684778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 Yourself</a:t>
            </a:r>
          </a:p>
        </p:txBody>
      </p:sp>
      <p:sp>
        <p:nvSpPr>
          <p:cNvPr id="3" name="Content Placeholder 2"/>
          <p:cNvSpPr>
            <a:spLocks noGrp="1"/>
          </p:cNvSpPr>
          <p:nvPr>
            <p:ph idx="1"/>
          </p:nvPr>
        </p:nvSpPr>
        <p:spPr/>
        <p:txBody>
          <a:bodyPr>
            <a:normAutofit/>
          </a:bodyPr>
          <a:lstStyle/>
          <a:p>
            <a:pPr>
              <a:buFont typeface="Wingdings" charset="2"/>
              <a:buChar char="ü"/>
            </a:pPr>
            <a:r>
              <a:rPr lang="en-US" dirty="0"/>
              <a:t>Your story is important. Make sure you can tell it well </a:t>
            </a:r>
            <a:r>
              <a:rPr lang="en-US" u="sng" dirty="0"/>
              <a:t>before</a:t>
            </a:r>
            <a:r>
              <a:rPr lang="en-US" dirty="0"/>
              <a:t> you start talking to people. </a:t>
            </a:r>
          </a:p>
          <a:p>
            <a:pPr>
              <a:buFont typeface="Wingdings" charset="2"/>
              <a:buChar char="ü"/>
            </a:pPr>
            <a:r>
              <a:rPr lang="en-US" dirty="0"/>
              <a:t>This will be asked in every interview in some way. Most interviews start out with “So tell me about yourself</a:t>
            </a:r>
            <a:r>
              <a:rPr lang="is-IS" dirty="0"/>
              <a:t>…” </a:t>
            </a:r>
            <a:r>
              <a:rPr lang="en-US" dirty="0"/>
              <a:t>Don’t just read through your resume, rather use your story as a chance to show your life’s logical progression towards finance and investment banking. </a:t>
            </a:r>
          </a:p>
        </p:txBody>
      </p:sp>
    </p:spTree>
    <p:extLst>
      <p:ext uri="{BB962C8B-B14F-4D97-AF65-F5344CB8AC3E}">
        <p14:creationId xmlns:p14="http://schemas.microsoft.com/office/powerpoint/2010/main" val="4187234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Perfect your Elevator Pitch</a:t>
            </a:r>
          </a:p>
        </p:txBody>
      </p:sp>
      <p:sp>
        <p:nvSpPr>
          <p:cNvPr id="3" name="Content Placeholder 2"/>
          <p:cNvSpPr>
            <a:spLocks noGrp="1"/>
          </p:cNvSpPr>
          <p:nvPr>
            <p:ph idx="1"/>
          </p:nvPr>
        </p:nvSpPr>
        <p:spPr/>
        <p:txBody>
          <a:bodyPr/>
          <a:lstStyle/>
          <a:p>
            <a:pPr>
              <a:buFont typeface="Wingdings" charset="2"/>
              <a:buChar char="ü"/>
            </a:pPr>
            <a:r>
              <a:rPr lang="en-US" dirty="0"/>
              <a:t>Be able to talk about yourself and your story in under a minute. Answer questions such as:</a:t>
            </a:r>
          </a:p>
          <a:p>
            <a:pPr lvl="1">
              <a:buFont typeface="Wingdings" charset="2"/>
              <a:buChar char="ü"/>
            </a:pPr>
            <a:r>
              <a:rPr lang="en-US" dirty="0"/>
              <a:t>(Briefly) what is your background?</a:t>
            </a:r>
          </a:p>
          <a:p>
            <a:pPr lvl="1">
              <a:buFont typeface="Wingdings" charset="2"/>
              <a:buChar char="ü"/>
            </a:pPr>
            <a:r>
              <a:rPr lang="en-US" dirty="0"/>
              <a:t>Why are you interested in banking?</a:t>
            </a:r>
          </a:p>
          <a:p>
            <a:pPr lvl="1">
              <a:buFont typeface="Wingdings" charset="2"/>
              <a:buChar char="ü"/>
            </a:pPr>
            <a:r>
              <a:rPr lang="en-US" dirty="0"/>
              <a:t>What skills do you have that make you the ideal candidate?</a:t>
            </a:r>
          </a:p>
          <a:p>
            <a:pPr>
              <a:buFont typeface="Wingdings" charset="2"/>
              <a:buChar char="ü"/>
            </a:pPr>
            <a:r>
              <a:rPr lang="en-US" dirty="0"/>
              <a:t>Practice your pitch out loud.</a:t>
            </a:r>
          </a:p>
          <a:p>
            <a:pPr>
              <a:buFont typeface="Wingdings" charset="2"/>
              <a:buChar char="ü"/>
            </a:pPr>
            <a:r>
              <a:rPr lang="en-US" dirty="0"/>
              <a:t>Practice your pitch in front of others.</a:t>
            </a:r>
          </a:p>
        </p:txBody>
      </p:sp>
    </p:spTree>
    <p:extLst>
      <p:ext uri="{BB962C8B-B14F-4D97-AF65-F5344CB8AC3E}">
        <p14:creationId xmlns:p14="http://schemas.microsoft.com/office/powerpoint/2010/main" val="20976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My Junior Year Elevator Pitch</a:t>
            </a:r>
          </a:p>
        </p:txBody>
      </p:sp>
      <p:sp>
        <p:nvSpPr>
          <p:cNvPr id="3" name="Content Placeholder 2"/>
          <p:cNvSpPr>
            <a:spLocks noGrp="1"/>
          </p:cNvSpPr>
          <p:nvPr>
            <p:ph idx="1"/>
          </p:nvPr>
        </p:nvSpPr>
        <p:spPr/>
        <p:txBody>
          <a:bodyPr>
            <a:normAutofit lnSpcReduction="10000"/>
          </a:bodyPr>
          <a:lstStyle/>
          <a:p>
            <a:pPr>
              <a:buFont typeface="Wingdings" charset="2"/>
              <a:buChar char="ü"/>
            </a:pPr>
            <a:r>
              <a:rPr lang="en-US" dirty="0"/>
              <a:t>Hi, my name is Lisa Schexnayder and I’m a finance major at the University of South Carolina. As long as I can remember, I’ve been interested in investment banking because of my love of math and I want to be in an exciting, fast paced environment. I’m looking for an internship where I can use my intuition and analytical skills that I’ve been developing during my time in the University’s Budget Office. I’m very excited about the opportunity to learn from more experienced bankers and be a part of a dynamic team.</a:t>
            </a:r>
          </a:p>
        </p:txBody>
      </p:sp>
    </p:spTree>
    <p:extLst>
      <p:ext uri="{BB962C8B-B14F-4D97-AF65-F5344CB8AC3E}">
        <p14:creationId xmlns:p14="http://schemas.microsoft.com/office/powerpoint/2010/main" val="3882021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Perfect your Resume</a:t>
            </a:r>
          </a:p>
        </p:txBody>
      </p:sp>
      <p:sp>
        <p:nvSpPr>
          <p:cNvPr id="3" name="Content Placeholder 2"/>
          <p:cNvSpPr>
            <a:spLocks noGrp="1"/>
          </p:cNvSpPr>
          <p:nvPr>
            <p:ph idx="1"/>
          </p:nvPr>
        </p:nvSpPr>
        <p:spPr/>
        <p:txBody>
          <a:bodyPr>
            <a:normAutofit fontScale="92500" lnSpcReduction="10000"/>
          </a:bodyPr>
          <a:lstStyle/>
          <a:p>
            <a:pPr>
              <a:buFont typeface="Wingdings" charset="2"/>
              <a:buChar char="ü"/>
            </a:pPr>
            <a:r>
              <a:rPr lang="en-US" dirty="0"/>
              <a:t>Without a doubt, your resume must be 100% error free, or it will go directly into the trash. If you can’t demonstrate attention to detail in presenting yourself in the job search, employers will never trust your work on the job. </a:t>
            </a:r>
          </a:p>
          <a:p>
            <a:pPr>
              <a:buFont typeface="Wingdings" charset="2"/>
              <a:buChar char="ü"/>
            </a:pPr>
            <a:r>
              <a:rPr lang="en-US" dirty="0"/>
              <a:t>Important Sections: Internships, GPA, Major, Leadership Activities, Interests</a:t>
            </a:r>
          </a:p>
          <a:p>
            <a:pPr>
              <a:buFont typeface="Wingdings" charset="2"/>
              <a:buChar char="ü"/>
            </a:pPr>
            <a:r>
              <a:rPr lang="en-US" b="1" dirty="0"/>
              <a:t>Have a finance internship the summer after your sophomore year!</a:t>
            </a:r>
          </a:p>
          <a:p>
            <a:pPr>
              <a:buFont typeface="Wingdings" charset="2"/>
              <a:buChar char="ü"/>
            </a:pPr>
            <a:r>
              <a:rPr lang="en-US" dirty="0"/>
              <a:t>My Resume: </a:t>
            </a:r>
            <a:r>
              <a:rPr lang="en-US" dirty="0">
                <a:hlinkClick r:id="rId2" action="ppaction://hlinksldjump"/>
              </a:rPr>
              <a:t>Appendix B</a:t>
            </a:r>
            <a:endParaRPr lang="en-US" dirty="0"/>
          </a:p>
        </p:txBody>
      </p:sp>
    </p:spTree>
    <p:extLst>
      <p:ext uri="{BB962C8B-B14F-4D97-AF65-F5344CB8AC3E}">
        <p14:creationId xmlns:p14="http://schemas.microsoft.com/office/powerpoint/2010/main" val="133918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Perfect your Resume: Interests</a:t>
            </a:r>
          </a:p>
        </p:txBody>
      </p:sp>
      <p:sp>
        <p:nvSpPr>
          <p:cNvPr id="3" name="Content Placeholder 2"/>
          <p:cNvSpPr>
            <a:spLocks noGrp="1"/>
          </p:cNvSpPr>
          <p:nvPr>
            <p:ph idx="1"/>
          </p:nvPr>
        </p:nvSpPr>
        <p:spPr/>
        <p:txBody>
          <a:bodyPr>
            <a:normAutofit fontScale="85000" lnSpcReduction="10000"/>
          </a:bodyPr>
          <a:lstStyle/>
          <a:p>
            <a:pPr>
              <a:buFont typeface="Wingdings" charset="2"/>
              <a:buChar char="ü"/>
            </a:pPr>
            <a:r>
              <a:rPr lang="en-US" dirty="0"/>
              <a:t>The interests section is actually important! Many people have asked me about my interests in interviews. You want the interviewer to connect with you on a subject for many reasons:</a:t>
            </a:r>
          </a:p>
          <a:p>
            <a:pPr lvl="1">
              <a:buFont typeface="Wingdings" charset="2"/>
              <a:buChar char="ü"/>
            </a:pPr>
            <a:r>
              <a:rPr lang="en-US" dirty="0"/>
              <a:t>They will remember you better.</a:t>
            </a:r>
          </a:p>
          <a:p>
            <a:pPr lvl="1">
              <a:buFont typeface="Wingdings" charset="2"/>
              <a:buChar char="ü"/>
            </a:pPr>
            <a:r>
              <a:rPr lang="en-US" dirty="0"/>
              <a:t>You appear easy to talk to.</a:t>
            </a:r>
          </a:p>
          <a:p>
            <a:pPr lvl="1">
              <a:buFont typeface="Wingdings" charset="2"/>
              <a:buChar char="ü"/>
            </a:pPr>
            <a:r>
              <a:rPr lang="en-US" dirty="0"/>
              <a:t>You can kill 5-10 minutes on a low-stress topic. Amazingly, they don’t want to talk about finance all day either. </a:t>
            </a:r>
          </a:p>
          <a:p>
            <a:pPr>
              <a:buFont typeface="Wingdings" charset="2"/>
              <a:buChar char="ü"/>
            </a:pPr>
            <a:r>
              <a:rPr lang="en-US" dirty="0"/>
              <a:t>Don’t be vague: Reading, music, traveling, etc. Everyone likes to travel. If you play the cello, that is great to include. Just don’t say “music.”</a:t>
            </a:r>
          </a:p>
          <a:p>
            <a:pPr>
              <a:buFont typeface="Wingdings" charset="2"/>
              <a:buChar char="ü"/>
            </a:pPr>
            <a:r>
              <a:rPr lang="en-US" dirty="0"/>
              <a:t>Don’t be weird: Anime, comic books, zombies, blood, cats, etc.</a:t>
            </a:r>
          </a:p>
        </p:txBody>
      </p:sp>
    </p:spTree>
    <p:extLst>
      <p:ext uri="{BB962C8B-B14F-4D97-AF65-F5344CB8AC3E}">
        <p14:creationId xmlns:p14="http://schemas.microsoft.com/office/powerpoint/2010/main" val="1545741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Perfect your Resume</a:t>
            </a:r>
          </a:p>
        </p:txBody>
      </p:sp>
      <p:sp>
        <p:nvSpPr>
          <p:cNvPr id="3" name="Content Placeholder 2"/>
          <p:cNvSpPr>
            <a:spLocks noGrp="1"/>
          </p:cNvSpPr>
          <p:nvPr>
            <p:ph idx="1"/>
          </p:nvPr>
        </p:nvSpPr>
        <p:spPr/>
        <p:txBody>
          <a:bodyPr>
            <a:normAutofit fontScale="92500" lnSpcReduction="10000"/>
          </a:bodyPr>
          <a:lstStyle/>
          <a:p>
            <a:pPr>
              <a:buFont typeface="Wingdings" charset="2"/>
              <a:buChar char="ü"/>
            </a:pPr>
            <a:r>
              <a:rPr lang="en-US" dirty="0"/>
              <a:t>If your only IT Skills are “PowerPoint, Excel, &amp; Word” don’t bother having an IT Skills section. </a:t>
            </a:r>
          </a:p>
          <a:p>
            <a:pPr>
              <a:buFont typeface="Wingdings" charset="2"/>
              <a:buChar char="ü"/>
            </a:pPr>
            <a:r>
              <a:rPr lang="en-US" dirty="0"/>
              <a:t>Don’t be overly cocky about “advanced Excel knowledge.” Pivot tables and v-lookups are not “advanced” knowledge. </a:t>
            </a:r>
          </a:p>
          <a:p>
            <a:pPr>
              <a:buFont typeface="Wingdings" charset="2"/>
              <a:buChar char="ü"/>
              <a:tabLst>
                <a:tab pos="1770063" algn="l"/>
              </a:tabLst>
            </a:pPr>
            <a:r>
              <a:rPr lang="en-US" dirty="0"/>
              <a:t>This is where including </a:t>
            </a:r>
            <a:r>
              <a:rPr lang="en-US" i="1" dirty="0"/>
              <a:t>Wall Street Prep</a:t>
            </a:r>
            <a:r>
              <a:rPr lang="en-US" dirty="0"/>
              <a:t> on your resume comes in handy; it proves you know the relevant Excel features and tricks (like shortcuts). Interviewers frequently asked about </a:t>
            </a:r>
            <a:r>
              <a:rPr lang="en-US" i="1" dirty="0"/>
              <a:t>Wall Street Prep</a:t>
            </a:r>
            <a:r>
              <a:rPr lang="en-US" dirty="0"/>
              <a:t>. This was a great chance to show my experience with financial modeling in Excel. </a:t>
            </a:r>
          </a:p>
        </p:txBody>
      </p:sp>
    </p:spTree>
    <p:extLst>
      <p:ext uri="{BB962C8B-B14F-4D97-AF65-F5344CB8AC3E}">
        <p14:creationId xmlns:p14="http://schemas.microsoft.com/office/powerpoint/2010/main" val="1764893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Perfect your Resume</a:t>
            </a:r>
          </a:p>
        </p:txBody>
      </p:sp>
      <p:sp>
        <p:nvSpPr>
          <p:cNvPr id="3" name="Content Placeholder 2"/>
          <p:cNvSpPr>
            <a:spLocks noGrp="1"/>
          </p:cNvSpPr>
          <p:nvPr>
            <p:ph idx="1"/>
          </p:nvPr>
        </p:nvSpPr>
        <p:spPr/>
        <p:txBody>
          <a:bodyPr/>
          <a:lstStyle/>
          <a:p>
            <a:pPr>
              <a:buFont typeface="Wingdings" charset="2"/>
              <a:buChar char="ü"/>
            </a:pPr>
            <a:r>
              <a:rPr lang="en-US" dirty="0"/>
              <a:t>Always send your resume as a PDF. It ensures that your file can be opened on any operating system.</a:t>
            </a:r>
          </a:p>
          <a:p>
            <a:pPr>
              <a:buFont typeface="Wingdings" charset="2"/>
              <a:buChar char="ü"/>
            </a:pPr>
            <a:r>
              <a:rPr lang="en-US" dirty="0"/>
              <a:t>You don’t need to list high school activities on your resume after sophomore year of college. Maybe include your SAT score if it is extremely high and you need to take up space. </a:t>
            </a:r>
          </a:p>
          <a:p>
            <a:pPr>
              <a:buFont typeface="Wingdings" charset="2"/>
              <a:buChar char="ü"/>
            </a:pPr>
            <a:r>
              <a:rPr lang="en-US" dirty="0"/>
              <a:t>Ask seniors for their resumes and copy their formatting.</a:t>
            </a:r>
          </a:p>
        </p:txBody>
      </p:sp>
    </p:spTree>
    <p:extLst>
      <p:ext uri="{BB962C8B-B14F-4D97-AF65-F5344CB8AC3E}">
        <p14:creationId xmlns:p14="http://schemas.microsoft.com/office/powerpoint/2010/main" val="36284371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LinkedIn / Social Media</a:t>
            </a:r>
          </a:p>
        </p:txBody>
      </p:sp>
      <p:sp>
        <p:nvSpPr>
          <p:cNvPr id="3" name="Content Placeholder 2"/>
          <p:cNvSpPr>
            <a:spLocks noGrp="1"/>
          </p:cNvSpPr>
          <p:nvPr>
            <p:ph idx="1"/>
          </p:nvPr>
        </p:nvSpPr>
        <p:spPr/>
        <p:txBody>
          <a:bodyPr>
            <a:normAutofit fontScale="92500" lnSpcReduction="10000"/>
          </a:bodyPr>
          <a:lstStyle/>
          <a:p>
            <a:pPr>
              <a:buFont typeface="Wingdings" charset="2"/>
              <a:buChar char="ü"/>
            </a:pPr>
            <a:r>
              <a:rPr lang="en-US" dirty="0"/>
              <a:t>Have a LinkedIn profile. People will Google your name and easily learn the basics about your school, internships, extra-</a:t>
            </a:r>
            <a:r>
              <a:rPr lang="en-US" dirty="0" err="1"/>
              <a:t>curriculars</a:t>
            </a:r>
            <a:r>
              <a:rPr lang="en-US" dirty="0"/>
              <a:t>, etc.</a:t>
            </a:r>
          </a:p>
          <a:p>
            <a:pPr>
              <a:buFont typeface="Wingdings" charset="2"/>
              <a:buChar char="ü"/>
            </a:pPr>
            <a:r>
              <a:rPr lang="en-US" dirty="0"/>
              <a:t>When reaching out to alumni on LinkedIn, include a personalized message in your invitation. They are more likely to pay attention when you say that you are from the same school, fraternity, etc. This can be a great way to find contacts for informational interviews.</a:t>
            </a:r>
          </a:p>
          <a:p>
            <a:pPr>
              <a:buFont typeface="Wingdings" charset="2"/>
              <a:buChar char="ü"/>
            </a:pPr>
            <a:r>
              <a:rPr lang="en-US" dirty="0"/>
              <a:t>Hide your Facebook/</a:t>
            </a:r>
            <a:r>
              <a:rPr lang="en-US" dirty="0" err="1"/>
              <a:t>Instagram</a:t>
            </a:r>
            <a:r>
              <a:rPr lang="en-US" dirty="0"/>
              <a:t>/Twitter accounts, and delete all “less than ideal” content. This should be a given.</a:t>
            </a:r>
          </a:p>
        </p:txBody>
      </p:sp>
    </p:spTree>
    <p:extLst>
      <p:ext uri="{BB962C8B-B14F-4D97-AF65-F5344CB8AC3E}">
        <p14:creationId xmlns:p14="http://schemas.microsoft.com/office/powerpoint/2010/main" val="952989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do you know?</a:t>
            </a:r>
          </a:p>
        </p:txBody>
      </p:sp>
      <p:sp>
        <p:nvSpPr>
          <p:cNvPr id="3" name="Content Placeholder 2"/>
          <p:cNvSpPr>
            <a:spLocks noGrp="1"/>
          </p:cNvSpPr>
          <p:nvPr>
            <p:ph idx="1"/>
          </p:nvPr>
        </p:nvSpPr>
        <p:spPr/>
        <p:txBody>
          <a:bodyPr/>
          <a:lstStyle/>
          <a:p>
            <a:pPr>
              <a:buFont typeface="Wingdings" charset="2"/>
              <a:buChar char="ü"/>
            </a:pPr>
            <a:r>
              <a:rPr lang="en-US" dirty="0"/>
              <a:t>Start small; first reach out to juniors/seniors who have already been part of this process. They have the most time available to speak with you so pick their brains.</a:t>
            </a:r>
          </a:p>
          <a:p>
            <a:pPr>
              <a:buFont typeface="Wingdings" charset="2"/>
              <a:buChar char="ü"/>
            </a:pPr>
            <a:r>
              <a:rPr lang="en-US" dirty="0"/>
              <a:t>Reach out to alumni. USC is underrepresented on Wall Street, so alumni bankers are very happy to help worthy students.</a:t>
            </a:r>
          </a:p>
        </p:txBody>
      </p:sp>
    </p:spTree>
    <p:extLst>
      <p:ext uri="{BB962C8B-B14F-4D97-AF65-F5344CB8AC3E}">
        <p14:creationId xmlns:p14="http://schemas.microsoft.com/office/powerpoint/2010/main" val="2062608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 You Sure?</a:t>
            </a:r>
          </a:p>
        </p:txBody>
      </p:sp>
      <p:sp>
        <p:nvSpPr>
          <p:cNvPr id="3" name="Content Placeholder 2"/>
          <p:cNvSpPr>
            <a:spLocks noGrp="1"/>
          </p:cNvSpPr>
          <p:nvPr>
            <p:ph idx="1"/>
          </p:nvPr>
        </p:nvSpPr>
        <p:spPr/>
        <p:txBody>
          <a:bodyPr>
            <a:normAutofit/>
          </a:bodyPr>
          <a:lstStyle/>
          <a:p>
            <a:pPr>
              <a:buFont typeface="Wingdings" charset="2"/>
              <a:buChar char="ü"/>
            </a:pPr>
            <a:r>
              <a:rPr lang="en-US" dirty="0"/>
              <a:t>You are about to enter a highly competitive environment, experience 15 hour (or more) work days, and be forced to do constant networking. This is not the place for laziness or coasting. You may not have a social life in the first few years. Be prepared to sacrifice. </a:t>
            </a:r>
          </a:p>
          <a:p>
            <a:pPr>
              <a:buFont typeface="Wingdings" charset="2"/>
              <a:buChar char="ü"/>
            </a:pPr>
            <a:r>
              <a:rPr lang="en-US" dirty="0"/>
              <a:t>It helps to find a friend going through the process at the same time. This keeps you accountable and helps with interview preparation. </a:t>
            </a:r>
          </a:p>
        </p:txBody>
      </p:sp>
    </p:spTree>
    <p:extLst>
      <p:ext uri="{BB962C8B-B14F-4D97-AF65-F5344CB8AC3E}">
        <p14:creationId xmlns:p14="http://schemas.microsoft.com/office/powerpoint/2010/main" val="23437599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do you know?</a:t>
            </a:r>
          </a:p>
        </p:txBody>
      </p:sp>
      <p:sp>
        <p:nvSpPr>
          <p:cNvPr id="3" name="Content Placeholder 2"/>
          <p:cNvSpPr>
            <a:spLocks noGrp="1"/>
          </p:cNvSpPr>
          <p:nvPr>
            <p:ph idx="1"/>
          </p:nvPr>
        </p:nvSpPr>
        <p:spPr/>
        <p:txBody>
          <a:bodyPr/>
          <a:lstStyle/>
          <a:p>
            <a:pPr>
              <a:buFont typeface="Wingdings" charset="2"/>
              <a:buChar char="ü"/>
            </a:pPr>
            <a:r>
              <a:rPr lang="en-US" dirty="0"/>
              <a:t>Make a list of </a:t>
            </a:r>
            <a:r>
              <a:rPr lang="en-US" u="sng" dirty="0"/>
              <a:t>everyone</a:t>
            </a:r>
            <a:r>
              <a:rPr lang="en-US" dirty="0"/>
              <a:t> you know that works in finance, or used to work in finance, or knows someone who works in finance. </a:t>
            </a:r>
          </a:p>
          <a:p>
            <a:pPr>
              <a:buFont typeface="Wingdings" charset="2"/>
              <a:buChar char="ü"/>
            </a:pPr>
            <a:r>
              <a:rPr lang="en-US" dirty="0"/>
              <a:t>Don’t be scared to reach out to your girlfriend’s father</a:t>
            </a:r>
            <a:r>
              <a:rPr lang="is-IS" dirty="0"/>
              <a:t> </a:t>
            </a:r>
            <a:r>
              <a:rPr lang="en-US" dirty="0"/>
              <a:t>or your grandparent’s neighbor’s son. Most people are happy to help! </a:t>
            </a:r>
          </a:p>
          <a:p>
            <a:pPr>
              <a:buFont typeface="Wingdings" charset="2"/>
              <a:buChar char="ü"/>
            </a:pPr>
            <a:r>
              <a:rPr lang="en-US" dirty="0"/>
              <a:t> Don’t ask for a job or expect them to automatically submit your resume for you. Ask for an informational interview!</a:t>
            </a:r>
            <a:endParaRPr lang="is-IS" dirty="0"/>
          </a:p>
        </p:txBody>
      </p:sp>
    </p:spTree>
    <p:extLst>
      <p:ext uri="{BB962C8B-B14F-4D97-AF65-F5344CB8AC3E}">
        <p14:creationId xmlns:p14="http://schemas.microsoft.com/office/powerpoint/2010/main" val="25751528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Email Etiquette</a:t>
            </a:r>
          </a:p>
        </p:txBody>
      </p:sp>
      <p:sp>
        <p:nvSpPr>
          <p:cNvPr id="3" name="Content Placeholder 2"/>
          <p:cNvSpPr>
            <a:spLocks noGrp="1"/>
          </p:cNvSpPr>
          <p:nvPr>
            <p:ph idx="1"/>
          </p:nvPr>
        </p:nvSpPr>
        <p:spPr/>
        <p:txBody>
          <a:bodyPr>
            <a:normAutofit lnSpcReduction="10000"/>
          </a:bodyPr>
          <a:lstStyle/>
          <a:p>
            <a:pPr>
              <a:buFont typeface="Wingdings" charset="2"/>
              <a:buChar char="ü"/>
            </a:pPr>
            <a:r>
              <a:rPr lang="en-US" dirty="0"/>
              <a:t>Don’t use “Dear” – you are too old for that!</a:t>
            </a:r>
          </a:p>
          <a:p>
            <a:pPr lvl="1">
              <a:buFont typeface="Wingdings" charset="2"/>
              <a:buChar char="ü"/>
            </a:pPr>
            <a:r>
              <a:rPr lang="en-US" dirty="0"/>
              <a:t>Begin emails with their first name and a comma. </a:t>
            </a:r>
          </a:p>
          <a:p>
            <a:pPr>
              <a:buFont typeface="Wingdings" charset="2"/>
              <a:buChar char="ü"/>
            </a:pPr>
            <a:r>
              <a:rPr lang="en-US" dirty="0"/>
              <a:t>Be comfortable with calling people by their first name if they are around your age (analysts &amp; associates). </a:t>
            </a:r>
          </a:p>
          <a:p>
            <a:pPr>
              <a:buFont typeface="Wingdings" charset="2"/>
              <a:buChar char="ü"/>
            </a:pPr>
            <a:r>
              <a:rPr lang="en-US" dirty="0"/>
              <a:t>Sign your email with </a:t>
            </a:r>
          </a:p>
          <a:p>
            <a:pPr lvl="1">
              <a:buFont typeface="Wingdings" charset="2"/>
              <a:buChar char="ü"/>
            </a:pPr>
            <a:r>
              <a:rPr lang="en-US" dirty="0"/>
              <a:t>“Best,” </a:t>
            </a:r>
          </a:p>
          <a:p>
            <a:pPr lvl="1">
              <a:buFont typeface="Wingdings" charset="2"/>
              <a:buChar char="ü"/>
            </a:pPr>
            <a:r>
              <a:rPr lang="en-US" dirty="0"/>
              <a:t>“Thank you,”</a:t>
            </a:r>
          </a:p>
          <a:p>
            <a:pPr lvl="1">
              <a:buFont typeface="Wingdings" charset="2"/>
              <a:buChar char="ü"/>
            </a:pPr>
            <a:r>
              <a:rPr lang="en-US" dirty="0"/>
              <a:t>“Regards,”</a:t>
            </a:r>
          </a:p>
        </p:txBody>
      </p:sp>
    </p:spTree>
    <p:extLst>
      <p:ext uri="{BB962C8B-B14F-4D97-AF65-F5344CB8AC3E}">
        <p14:creationId xmlns:p14="http://schemas.microsoft.com/office/powerpoint/2010/main" val="14452570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Email Etiquette</a:t>
            </a:r>
          </a:p>
        </p:txBody>
      </p:sp>
      <p:sp>
        <p:nvSpPr>
          <p:cNvPr id="3" name="Content Placeholder 2"/>
          <p:cNvSpPr>
            <a:spLocks noGrp="1"/>
          </p:cNvSpPr>
          <p:nvPr>
            <p:ph idx="1"/>
          </p:nvPr>
        </p:nvSpPr>
        <p:spPr/>
        <p:txBody>
          <a:bodyPr>
            <a:normAutofit/>
          </a:bodyPr>
          <a:lstStyle/>
          <a:p>
            <a:pPr>
              <a:buFont typeface="Wingdings" charset="2"/>
              <a:buChar char="ü"/>
            </a:pPr>
            <a:r>
              <a:rPr lang="en-US" dirty="0"/>
              <a:t>Keep it short. People are busy &amp; you are asking for their time. </a:t>
            </a:r>
          </a:p>
          <a:p>
            <a:pPr>
              <a:buFont typeface="Wingdings" charset="2"/>
              <a:buChar char="ü"/>
            </a:pPr>
            <a:r>
              <a:rPr lang="en-US" dirty="0"/>
              <a:t>Remember, if you send your resume, format it as a PDF file. </a:t>
            </a:r>
          </a:p>
          <a:p>
            <a:pPr>
              <a:buFont typeface="Wingdings" charset="2"/>
              <a:buChar char="ü"/>
            </a:pPr>
            <a:r>
              <a:rPr lang="en-US" dirty="0"/>
              <a:t>Double check for spelling and grammar mistakes. </a:t>
            </a:r>
          </a:p>
          <a:p>
            <a:pPr lvl="1">
              <a:buFont typeface="Wingdings" charset="2"/>
              <a:buChar char="ü"/>
            </a:pPr>
            <a:r>
              <a:rPr lang="en-US" dirty="0"/>
              <a:t>Attention to detail is </a:t>
            </a:r>
            <a:r>
              <a:rPr lang="en-US" u="sng" dirty="0"/>
              <a:t>crucial</a:t>
            </a:r>
            <a:r>
              <a:rPr lang="en-US" dirty="0"/>
              <a:t> on the job, so you should start double checking everything now. </a:t>
            </a:r>
          </a:p>
        </p:txBody>
      </p:sp>
    </p:spTree>
    <p:extLst>
      <p:ext uri="{BB962C8B-B14F-4D97-AF65-F5344CB8AC3E}">
        <p14:creationId xmlns:p14="http://schemas.microsoft.com/office/powerpoint/2010/main" val="23554141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Email Etiquette</a:t>
            </a:r>
          </a:p>
        </p:txBody>
      </p:sp>
      <p:sp>
        <p:nvSpPr>
          <p:cNvPr id="3" name="Content Placeholder 2"/>
          <p:cNvSpPr>
            <a:spLocks noGrp="1"/>
          </p:cNvSpPr>
          <p:nvPr>
            <p:ph idx="1"/>
          </p:nvPr>
        </p:nvSpPr>
        <p:spPr/>
        <p:txBody>
          <a:bodyPr/>
          <a:lstStyle/>
          <a:p>
            <a:pPr>
              <a:buFont typeface="Wingdings" charset="2"/>
              <a:buChar char="ü"/>
            </a:pPr>
            <a:r>
              <a:rPr lang="en-US" dirty="0"/>
              <a:t>When you are ready to set up a phone conversation, you should be doing the calling.</a:t>
            </a:r>
          </a:p>
          <a:p>
            <a:pPr>
              <a:buFont typeface="Wingdings" charset="2"/>
              <a:buChar char="ü"/>
            </a:pPr>
            <a:r>
              <a:rPr lang="en-US" dirty="0"/>
              <a:t>Ask when the person is available and at what number you can reach them.</a:t>
            </a:r>
          </a:p>
          <a:p>
            <a:pPr>
              <a:buFont typeface="Wingdings" charset="2"/>
              <a:buChar char="ü"/>
            </a:pPr>
            <a:r>
              <a:rPr lang="en-US" dirty="0"/>
              <a:t>Do not give them your number and tell them when they should call you. However, they may offer to call you around a certain time. In this case, be available!</a:t>
            </a:r>
          </a:p>
        </p:txBody>
      </p:sp>
    </p:spTree>
    <p:extLst>
      <p:ext uri="{BB962C8B-B14F-4D97-AF65-F5344CB8AC3E}">
        <p14:creationId xmlns:p14="http://schemas.microsoft.com/office/powerpoint/2010/main" val="30421073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During the Informational Interview</a:t>
            </a:r>
          </a:p>
        </p:txBody>
      </p:sp>
      <p:sp>
        <p:nvSpPr>
          <p:cNvPr id="3" name="Content Placeholder 2"/>
          <p:cNvSpPr>
            <a:spLocks noGrp="1"/>
          </p:cNvSpPr>
          <p:nvPr>
            <p:ph idx="1"/>
          </p:nvPr>
        </p:nvSpPr>
        <p:spPr/>
        <p:txBody>
          <a:bodyPr>
            <a:normAutofit/>
          </a:bodyPr>
          <a:lstStyle/>
          <a:p>
            <a:pPr>
              <a:buFont typeface="Wingdings" charset="2"/>
              <a:buChar char="ü"/>
            </a:pPr>
            <a:r>
              <a:rPr lang="en-US" dirty="0"/>
              <a:t>Begin by asking the banker about themselves. People like to talk about themselves, and you don’t want to be too pushy and seem like you are only asking for a job. Some questions it may be helpful to ask during your first few informational interviews:</a:t>
            </a:r>
          </a:p>
          <a:p>
            <a:pPr lvl="1">
              <a:buFont typeface="Wingdings" charset="2"/>
              <a:buChar char="ü"/>
            </a:pPr>
            <a:r>
              <a:rPr lang="en-US" dirty="0"/>
              <a:t>What is your role at ABC Bank?</a:t>
            </a:r>
          </a:p>
          <a:p>
            <a:pPr lvl="1">
              <a:buFont typeface="Wingdings" charset="2"/>
              <a:buChar char="ü"/>
            </a:pPr>
            <a:r>
              <a:rPr lang="en-US" dirty="0"/>
              <a:t>How did you get to this position?</a:t>
            </a:r>
          </a:p>
          <a:p>
            <a:pPr lvl="1">
              <a:buFont typeface="Wingdings" charset="2"/>
              <a:buChar char="ü"/>
            </a:pPr>
            <a:r>
              <a:rPr lang="en-US" dirty="0"/>
              <a:t>What is the culture like at ABC Bank?</a:t>
            </a:r>
          </a:p>
          <a:p>
            <a:pPr lvl="1">
              <a:buFont typeface="Wingdings" charset="2"/>
              <a:buChar char="ü"/>
            </a:pPr>
            <a:r>
              <a:rPr lang="en-US" dirty="0"/>
              <a:t>What is the most rewarding part of your job?</a:t>
            </a:r>
          </a:p>
        </p:txBody>
      </p:sp>
    </p:spTree>
    <p:extLst>
      <p:ext uri="{BB962C8B-B14F-4D97-AF65-F5344CB8AC3E}">
        <p14:creationId xmlns:p14="http://schemas.microsoft.com/office/powerpoint/2010/main" val="27015567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During the Informational Interview</a:t>
            </a:r>
          </a:p>
        </p:txBody>
      </p:sp>
      <p:sp>
        <p:nvSpPr>
          <p:cNvPr id="3" name="Content Placeholder 2"/>
          <p:cNvSpPr>
            <a:spLocks noGrp="1"/>
          </p:cNvSpPr>
          <p:nvPr>
            <p:ph idx="1"/>
          </p:nvPr>
        </p:nvSpPr>
        <p:spPr/>
        <p:txBody>
          <a:bodyPr>
            <a:normAutofit fontScale="92500" lnSpcReduction="10000"/>
          </a:bodyPr>
          <a:lstStyle/>
          <a:p>
            <a:pPr>
              <a:buFont typeface="Wingdings" charset="2"/>
              <a:buChar char="ü"/>
            </a:pPr>
            <a:r>
              <a:rPr lang="en-US" dirty="0"/>
              <a:t>Practice your elevator pitch! </a:t>
            </a:r>
          </a:p>
          <a:p>
            <a:pPr>
              <a:buFont typeface="Wingdings" charset="2"/>
              <a:buChar char="ü"/>
            </a:pPr>
            <a:r>
              <a:rPr lang="en-US" dirty="0"/>
              <a:t>Have a goal for every conversation and learn from each person you speak to. Ask:</a:t>
            </a:r>
          </a:p>
          <a:p>
            <a:pPr lvl="1">
              <a:buFont typeface="Wingdings" charset="2"/>
              <a:buChar char="ü"/>
            </a:pPr>
            <a:r>
              <a:rPr lang="en-US" dirty="0"/>
              <a:t>How can I best position myself for a job in investment banking? </a:t>
            </a:r>
          </a:p>
          <a:p>
            <a:pPr lvl="1">
              <a:buFont typeface="Wingdings" charset="2"/>
              <a:buChar char="ü"/>
            </a:pPr>
            <a:r>
              <a:rPr lang="en-US" dirty="0"/>
              <a:t>How can I be competitive for an investment banking job?</a:t>
            </a:r>
          </a:p>
          <a:p>
            <a:pPr lvl="1">
              <a:buFont typeface="Wingdings" charset="2"/>
              <a:buChar char="ü"/>
            </a:pPr>
            <a:r>
              <a:rPr lang="en-US" b="1" dirty="0"/>
              <a:t>Is there anyone else at ABC Bank that you think I would benefit from speaking with?</a:t>
            </a:r>
          </a:p>
          <a:p>
            <a:pPr lvl="1">
              <a:buFont typeface="Wingdings" charset="2"/>
              <a:buChar char="ü"/>
            </a:pPr>
            <a:r>
              <a:rPr lang="en-US" dirty="0"/>
              <a:t>Do you mind if I follow up with you down the road?</a:t>
            </a:r>
          </a:p>
          <a:p>
            <a:pPr>
              <a:buFont typeface="Wingdings" charset="2"/>
              <a:buChar char="ü"/>
            </a:pPr>
            <a:r>
              <a:rPr lang="en-US" dirty="0"/>
              <a:t>Take notes during the phone call.</a:t>
            </a:r>
          </a:p>
        </p:txBody>
      </p:sp>
    </p:spTree>
    <p:extLst>
      <p:ext uri="{BB962C8B-B14F-4D97-AF65-F5344CB8AC3E}">
        <p14:creationId xmlns:p14="http://schemas.microsoft.com/office/powerpoint/2010/main" val="16485587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Follow Up</a:t>
            </a:r>
          </a:p>
        </p:txBody>
      </p:sp>
      <p:sp>
        <p:nvSpPr>
          <p:cNvPr id="3" name="Content Placeholder 2"/>
          <p:cNvSpPr>
            <a:spLocks noGrp="1"/>
          </p:cNvSpPr>
          <p:nvPr>
            <p:ph idx="1"/>
          </p:nvPr>
        </p:nvSpPr>
        <p:spPr/>
        <p:txBody>
          <a:bodyPr/>
          <a:lstStyle/>
          <a:p>
            <a:pPr>
              <a:buFont typeface="Wingdings" charset="2"/>
              <a:buChar char="ü"/>
            </a:pPr>
            <a:r>
              <a:rPr lang="en-US" dirty="0"/>
              <a:t>If someone was generous enough to donate 10 minutes of their time, you better follow up with a thank you email </a:t>
            </a:r>
            <a:r>
              <a:rPr lang="en-US" b="1" dirty="0"/>
              <a:t>that day.</a:t>
            </a:r>
          </a:p>
          <a:p>
            <a:pPr>
              <a:buFont typeface="Wingdings" charset="2"/>
              <a:buChar char="ü"/>
            </a:pPr>
            <a:r>
              <a:rPr lang="en-US" dirty="0"/>
              <a:t>Mention something you guys discussed that was meaningful to you. This helps them remember your conversation better &amp; shows that you were paying attention.</a:t>
            </a:r>
          </a:p>
          <a:p>
            <a:pPr>
              <a:buFont typeface="Wingdings" charset="2"/>
              <a:buChar char="ü"/>
            </a:pPr>
            <a:r>
              <a:rPr lang="en-US" dirty="0"/>
              <a:t>Remember everyone’s names. You will meet people that know people you’ve already met. </a:t>
            </a:r>
          </a:p>
        </p:txBody>
      </p:sp>
    </p:spTree>
    <p:extLst>
      <p:ext uri="{BB962C8B-B14F-4D97-AF65-F5344CB8AC3E}">
        <p14:creationId xmlns:p14="http://schemas.microsoft.com/office/powerpoint/2010/main" val="14310398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Baby Steps</a:t>
            </a:r>
            <a:r>
              <a:rPr lang="is-IS" dirty="0"/>
              <a:t>….</a:t>
            </a:r>
            <a:endParaRPr lang="en-US" dirty="0"/>
          </a:p>
        </p:txBody>
      </p:sp>
      <p:sp>
        <p:nvSpPr>
          <p:cNvPr id="3" name="Content Placeholder 2"/>
          <p:cNvSpPr>
            <a:spLocks noGrp="1"/>
          </p:cNvSpPr>
          <p:nvPr>
            <p:ph idx="1"/>
          </p:nvPr>
        </p:nvSpPr>
        <p:spPr/>
        <p:txBody>
          <a:bodyPr/>
          <a:lstStyle/>
          <a:p>
            <a:pPr>
              <a:buFont typeface="Wingdings" charset="2"/>
              <a:buChar char="ü"/>
            </a:pPr>
            <a:r>
              <a:rPr lang="en-US" dirty="0"/>
              <a:t>After you have a decent number of informational interviews under your belt, you may be ready to start real interviewing. </a:t>
            </a:r>
          </a:p>
          <a:p>
            <a:pPr>
              <a:buFont typeface="Wingdings" charset="2"/>
              <a:buChar char="ü"/>
            </a:pPr>
            <a:r>
              <a:rPr lang="en-US" dirty="0"/>
              <a:t>Contacts with whom the info interview went well may pass along your resume to their bank’s HR department. This is the most likely way to get a first round interview in New York City.</a:t>
            </a:r>
          </a:p>
          <a:p>
            <a:pPr>
              <a:buFont typeface="Wingdings" charset="2"/>
              <a:buChar char="ü"/>
            </a:pPr>
            <a:r>
              <a:rPr lang="en-US" dirty="0"/>
              <a:t>Of course, you can always apply to internships online, but rumor has it that these are black holes. </a:t>
            </a:r>
          </a:p>
        </p:txBody>
      </p:sp>
    </p:spTree>
    <p:extLst>
      <p:ext uri="{BB962C8B-B14F-4D97-AF65-F5344CB8AC3E}">
        <p14:creationId xmlns:p14="http://schemas.microsoft.com/office/powerpoint/2010/main" val="12981396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Interview Prep: </a:t>
            </a:r>
            <a:r>
              <a:rPr lang="en-US" dirty="0" err="1"/>
              <a:t>Technicals</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charset="2"/>
              <a:buChar char="ü"/>
            </a:pPr>
            <a:r>
              <a:rPr lang="en-US" dirty="0"/>
              <a:t>Knowing technical information is not enough to get the job alone. Yet, this is extremely important because answers correctly and quickly proves that you are adequately prepared for the interview. If you miss technical questions, this will greatly hurt your chances. </a:t>
            </a:r>
          </a:p>
          <a:p>
            <a:pPr lvl="1">
              <a:buFont typeface="Wingdings" charset="2"/>
              <a:buChar char="ü"/>
            </a:pPr>
            <a:r>
              <a:rPr lang="en-US" dirty="0"/>
              <a:t>“</a:t>
            </a:r>
            <a:r>
              <a:rPr lang="en-US" dirty="0" err="1"/>
              <a:t>Technicals</a:t>
            </a:r>
            <a:r>
              <a:rPr lang="en-US" dirty="0"/>
              <a:t> show that you are qualified, your story gets you a job.” – Robbie Walters, USC c/o 2012</a:t>
            </a:r>
          </a:p>
          <a:p>
            <a:pPr>
              <a:buFont typeface="Wingdings" charset="2"/>
              <a:buChar char="ü"/>
            </a:pPr>
            <a:r>
              <a:rPr lang="en-US" dirty="0"/>
              <a:t>Know the basics of accounting and finance.</a:t>
            </a:r>
          </a:p>
          <a:p>
            <a:pPr lvl="1">
              <a:buFont typeface="Wingdings" charset="2"/>
              <a:buChar char="ü"/>
            </a:pPr>
            <a:r>
              <a:rPr lang="en-US" dirty="0"/>
              <a:t>Wells Fargo always asks “</a:t>
            </a:r>
            <a:r>
              <a:rPr lang="en-US" i="1" dirty="0"/>
              <a:t>What are the four main methods of valuation?” </a:t>
            </a:r>
            <a:r>
              <a:rPr lang="en-US" dirty="0"/>
              <a:t>and </a:t>
            </a:r>
            <a:r>
              <a:rPr lang="en-US" i="1" dirty="0"/>
              <a:t>“Walk me through a DCF.”</a:t>
            </a:r>
          </a:p>
          <a:p>
            <a:pPr lvl="1">
              <a:buFont typeface="Wingdings" charset="2"/>
              <a:buChar char="ü"/>
            </a:pPr>
            <a:r>
              <a:rPr lang="en-US" dirty="0"/>
              <a:t>Know how to calculate a company’s WACC.</a:t>
            </a:r>
          </a:p>
        </p:txBody>
      </p:sp>
    </p:spTree>
    <p:extLst>
      <p:ext uri="{BB962C8B-B14F-4D97-AF65-F5344CB8AC3E}">
        <p14:creationId xmlns:p14="http://schemas.microsoft.com/office/powerpoint/2010/main" val="17646744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Interview Prep: </a:t>
            </a:r>
            <a:r>
              <a:rPr lang="en-US" dirty="0" err="1"/>
              <a:t>Technicals</a:t>
            </a:r>
            <a:endParaRPr lang="en-US" dirty="0"/>
          </a:p>
        </p:txBody>
      </p:sp>
      <p:sp>
        <p:nvSpPr>
          <p:cNvPr id="3" name="Content Placeholder 2"/>
          <p:cNvSpPr>
            <a:spLocks noGrp="1"/>
          </p:cNvSpPr>
          <p:nvPr>
            <p:ph idx="1"/>
          </p:nvPr>
        </p:nvSpPr>
        <p:spPr/>
        <p:txBody>
          <a:bodyPr>
            <a:normAutofit/>
          </a:bodyPr>
          <a:lstStyle/>
          <a:p>
            <a:pPr>
              <a:buFont typeface="Wingdings" charset="2"/>
              <a:buChar char="ü"/>
            </a:pPr>
            <a:r>
              <a:rPr lang="en-US" dirty="0"/>
              <a:t>Acquire the Vault guides from the CFIA website.</a:t>
            </a:r>
          </a:p>
          <a:p>
            <a:pPr>
              <a:buFont typeface="Wingdings" charset="2"/>
              <a:buChar char="ü"/>
            </a:pPr>
            <a:r>
              <a:rPr lang="en-US" dirty="0"/>
              <a:t>Know everything on </a:t>
            </a:r>
            <a:r>
              <a:rPr lang="en-US" dirty="0">
                <a:hlinkClick r:id="rId2"/>
              </a:rPr>
              <a:t>http://www.ibankingfaq.com/</a:t>
            </a:r>
            <a:endParaRPr lang="en-US" dirty="0"/>
          </a:p>
          <a:p>
            <a:pPr>
              <a:buFont typeface="Wingdings" charset="2"/>
              <a:buChar char="ü"/>
            </a:pPr>
            <a:r>
              <a:rPr lang="en-US" dirty="0"/>
              <a:t>Other super useful websites:</a:t>
            </a:r>
          </a:p>
          <a:p>
            <a:pPr lvl="1">
              <a:buFont typeface="Wingdings" charset="2"/>
              <a:buChar char="ü"/>
            </a:pPr>
            <a:r>
              <a:rPr lang="en-US" dirty="0">
                <a:hlinkClick r:id="rId3"/>
              </a:rPr>
              <a:t>http://www.khanacademy.org/</a:t>
            </a:r>
            <a:endParaRPr lang="en-US" dirty="0"/>
          </a:p>
          <a:p>
            <a:pPr lvl="1">
              <a:buFont typeface="Wingdings" charset="2"/>
              <a:buChar char="ü"/>
            </a:pPr>
            <a:r>
              <a:rPr lang="en-US" dirty="0">
                <a:hlinkClick r:id="rId4"/>
              </a:rPr>
              <a:t>http://www.mergersandinquisitions.com/</a:t>
            </a:r>
            <a:endParaRPr lang="en-US" dirty="0"/>
          </a:p>
          <a:p>
            <a:pPr lvl="1">
              <a:buFont typeface="Wingdings" charset="2"/>
              <a:buChar char="ü"/>
            </a:pPr>
            <a:r>
              <a:rPr lang="en-US" dirty="0">
                <a:hlinkClick r:id="rId5"/>
              </a:rPr>
              <a:t>http://www.wallstreetoasis.com/</a:t>
            </a:r>
            <a:endParaRPr lang="en-US" dirty="0"/>
          </a:p>
          <a:p>
            <a:pPr lvl="1">
              <a:buFont typeface="Wingdings" charset="2"/>
              <a:buChar char="ü"/>
            </a:pPr>
            <a:endParaRPr lang="en-US" dirty="0"/>
          </a:p>
          <a:p>
            <a:pPr lvl="1">
              <a:buFont typeface="Wingdings" charset="2"/>
              <a:buChar char="ü"/>
            </a:pPr>
            <a:endParaRPr lang="en-US" dirty="0"/>
          </a:p>
        </p:txBody>
      </p:sp>
    </p:spTree>
    <p:extLst>
      <p:ext uri="{BB962C8B-B14F-4D97-AF65-F5344CB8AC3E}">
        <p14:creationId xmlns:p14="http://schemas.microsoft.com/office/powerpoint/2010/main" val="1846570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Don’t Be Too Scared</a:t>
            </a:r>
          </a:p>
        </p:txBody>
      </p:sp>
      <p:sp>
        <p:nvSpPr>
          <p:cNvPr id="3" name="Content Placeholder 2"/>
          <p:cNvSpPr>
            <a:spLocks noGrp="1"/>
          </p:cNvSpPr>
          <p:nvPr>
            <p:ph idx="1"/>
          </p:nvPr>
        </p:nvSpPr>
        <p:spPr>
          <a:xfrm>
            <a:off x="900112" y="2133601"/>
            <a:ext cx="7345363" cy="4120398"/>
          </a:xfrm>
        </p:spPr>
        <p:txBody>
          <a:bodyPr>
            <a:normAutofit fontScale="85000" lnSpcReduction="20000"/>
          </a:bodyPr>
          <a:lstStyle/>
          <a:p>
            <a:pPr>
              <a:buFont typeface="Wingdings" charset="2"/>
              <a:buChar char="ü"/>
            </a:pPr>
            <a:r>
              <a:rPr lang="en-US" dirty="0"/>
              <a:t>As you gain seniority, your duties change and become less demanding. You will become better and more efficient at your job, so your hours will ease up.</a:t>
            </a:r>
          </a:p>
          <a:p>
            <a:pPr>
              <a:buFont typeface="Wingdings" charset="2"/>
              <a:buChar char="ü"/>
            </a:pPr>
            <a:r>
              <a:rPr lang="en-US" dirty="0"/>
              <a:t>Exit opportunities are a huge benefit. After a few years, you will meet people and have access to awesome opportunities that you would not have otherwise, such as jobs in private equity, hedge funds, venture capital, corporate development, etc. </a:t>
            </a:r>
          </a:p>
          <a:p>
            <a:pPr>
              <a:buFont typeface="Wingdings" charset="2"/>
              <a:buChar char="ü"/>
            </a:pPr>
            <a:r>
              <a:rPr lang="en-US" dirty="0"/>
              <a:t>View your 2-3 year analyst position as your graduate school. Your friends in law school and medical school are going through similar demanding boot camps, however nobody says “Oh I don’t want to go to law school because I won’t have any free time.” Regardless of the field, everyone has to put in the hours. </a:t>
            </a:r>
          </a:p>
        </p:txBody>
      </p:sp>
    </p:spTree>
    <p:extLst>
      <p:ext uri="{BB962C8B-B14F-4D97-AF65-F5344CB8AC3E}">
        <p14:creationId xmlns:p14="http://schemas.microsoft.com/office/powerpoint/2010/main" val="29305947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Interview Prep: Fit</a:t>
            </a:r>
          </a:p>
        </p:txBody>
      </p:sp>
      <p:sp>
        <p:nvSpPr>
          <p:cNvPr id="3" name="Content Placeholder 2"/>
          <p:cNvSpPr>
            <a:spLocks noGrp="1"/>
          </p:cNvSpPr>
          <p:nvPr>
            <p:ph idx="1"/>
          </p:nvPr>
        </p:nvSpPr>
        <p:spPr>
          <a:xfrm>
            <a:off x="900112" y="2133600"/>
            <a:ext cx="7345363" cy="4148009"/>
          </a:xfrm>
        </p:spPr>
        <p:txBody>
          <a:bodyPr>
            <a:normAutofit fontScale="92500" lnSpcReduction="20000"/>
          </a:bodyPr>
          <a:lstStyle/>
          <a:p>
            <a:pPr>
              <a:buFont typeface="Wingdings" charset="2"/>
              <a:buChar char="ü"/>
            </a:pPr>
            <a:r>
              <a:rPr lang="en-US" dirty="0"/>
              <a:t>Since you will be spending long hours with your team, they want to make sure that they like your personality before they hire you! </a:t>
            </a:r>
          </a:p>
          <a:p>
            <a:pPr>
              <a:buFont typeface="Wingdings" charset="2"/>
              <a:buChar char="ü"/>
            </a:pPr>
            <a:r>
              <a:rPr lang="en-US" dirty="0"/>
              <a:t>Show off your awesome personality and teamwork skills.</a:t>
            </a:r>
          </a:p>
          <a:p>
            <a:pPr lvl="1">
              <a:buFont typeface="Wingdings" charset="2"/>
              <a:buChar char="ü"/>
            </a:pPr>
            <a:r>
              <a:rPr lang="en-US" dirty="0"/>
              <a:t>If you are more introverted, fake it ‘til you make it. Remember, if you have made it past informational interviews to this point, you are doing something right. Have confidence!</a:t>
            </a:r>
          </a:p>
          <a:p>
            <a:pPr>
              <a:buFont typeface="Wingdings" charset="2"/>
              <a:buChar char="ü"/>
            </a:pPr>
            <a:r>
              <a:rPr lang="en-US" dirty="0"/>
              <a:t>Practice interviewing with your peers as often as you can. Don’t wait until you have an interview to begin. If you start early, you will have more confidence and less stress the night before an interview!</a:t>
            </a:r>
          </a:p>
        </p:txBody>
      </p:sp>
    </p:spTree>
    <p:extLst>
      <p:ext uri="{BB962C8B-B14F-4D97-AF65-F5344CB8AC3E}">
        <p14:creationId xmlns:p14="http://schemas.microsoft.com/office/powerpoint/2010/main" val="6243646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Fit Questions</a:t>
            </a:r>
          </a:p>
        </p:txBody>
      </p:sp>
      <p:sp>
        <p:nvSpPr>
          <p:cNvPr id="3" name="Content Placeholder 2"/>
          <p:cNvSpPr>
            <a:spLocks noGrp="1"/>
          </p:cNvSpPr>
          <p:nvPr>
            <p:ph idx="1"/>
          </p:nvPr>
        </p:nvSpPr>
        <p:spPr>
          <a:xfrm>
            <a:off x="900112" y="2133600"/>
            <a:ext cx="7345363" cy="4267199"/>
          </a:xfrm>
        </p:spPr>
        <p:txBody>
          <a:bodyPr>
            <a:normAutofit fontScale="92500" lnSpcReduction="10000"/>
          </a:bodyPr>
          <a:lstStyle/>
          <a:p>
            <a:pPr>
              <a:buFont typeface="Wingdings" panose="05000000000000000000" pitchFamily="2" charset="2"/>
              <a:buChar char="ü"/>
            </a:pPr>
            <a:r>
              <a:rPr lang="en-US" dirty="0"/>
              <a:t>Interviews almost always start out with “Walk me through your resume.” or “Tell me about yourself.” </a:t>
            </a:r>
          </a:p>
          <a:p>
            <a:pPr lvl="1">
              <a:buFont typeface="Wingdings" panose="05000000000000000000" pitchFamily="2" charset="2"/>
              <a:buChar char="ü"/>
            </a:pPr>
            <a:r>
              <a:rPr lang="en-US" dirty="0"/>
              <a:t>Here is where having your elevator pitch down perfectly is crucial! Remember, you want to show a logical progression in your life leading to your desire to be a banker.</a:t>
            </a:r>
          </a:p>
          <a:p>
            <a:pPr>
              <a:buFont typeface="Wingdings" panose="05000000000000000000" pitchFamily="2" charset="2"/>
              <a:buChar char="ü"/>
            </a:pPr>
            <a:r>
              <a:rPr lang="en-US" dirty="0"/>
              <a:t>What are your strengths?</a:t>
            </a:r>
          </a:p>
          <a:p>
            <a:pPr lvl="1">
              <a:buFont typeface="Wingdings" panose="05000000000000000000" pitchFamily="2" charset="2"/>
              <a:buChar char="ü"/>
            </a:pPr>
            <a:r>
              <a:rPr lang="en-US" dirty="0"/>
              <a:t>Use this question to emphasize your analytic/quantitative skills, communication skills, attention to detail, and ability to learn quickly. Use examples from school, jobs, or leadership roles.</a:t>
            </a:r>
          </a:p>
          <a:p>
            <a:pPr lvl="1">
              <a:buFont typeface="Wingdings" panose="05000000000000000000" pitchFamily="2" charset="2"/>
              <a:buChar char="ü"/>
            </a:pPr>
            <a:r>
              <a:rPr lang="en-US" dirty="0"/>
              <a:t>Look up the company’s career page. Many times banks will list job descriptions for available internships. Make sure your strengths align with those they are searching for. </a:t>
            </a:r>
          </a:p>
        </p:txBody>
      </p:sp>
    </p:spTree>
    <p:extLst>
      <p:ext uri="{BB962C8B-B14F-4D97-AF65-F5344CB8AC3E}">
        <p14:creationId xmlns:p14="http://schemas.microsoft.com/office/powerpoint/2010/main" val="8308528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Fit Questions</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ü"/>
            </a:pPr>
            <a:r>
              <a:rPr lang="en-US" dirty="0"/>
              <a:t>What are your weaknesses?</a:t>
            </a:r>
          </a:p>
          <a:p>
            <a:pPr lvl="1">
              <a:buFont typeface="Wingdings" panose="05000000000000000000" pitchFamily="2" charset="2"/>
              <a:buChar char="ü"/>
            </a:pPr>
            <a:r>
              <a:rPr lang="en-US" dirty="0"/>
              <a:t>There is no good way to answer this question. You don’t want to say anything that is a real weakness, but you definitely can’t say that you don’t have any weaknesses. Figure out something that is harmless and secretly shows off a strength. </a:t>
            </a:r>
          </a:p>
          <a:p>
            <a:pPr lvl="1">
              <a:buFont typeface="Wingdings" panose="05000000000000000000" pitchFamily="2" charset="2"/>
              <a:buChar char="ü"/>
            </a:pPr>
            <a:r>
              <a:rPr lang="en-US" dirty="0"/>
              <a:t>“Sometimes I get too focused on a project that I end up pushing aside aspects of my personal life.”</a:t>
            </a:r>
          </a:p>
          <a:p>
            <a:pPr lvl="1">
              <a:buFont typeface="Wingdings" panose="05000000000000000000" pitchFamily="2" charset="2"/>
              <a:buChar char="ü"/>
            </a:pPr>
            <a:r>
              <a:rPr lang="en-US" dirty="0"/>
              <a:t>“I am a perfectionist so I get upset when others around me do not show the same dedication to their work.”</a:t>
            </a:r>
          </a:p>
        </p:txBody>
      </p:sp>
    </p:spTree>
    <p:extLst>
      <p:ext uri="{BB962C8B-B14F-4D97-AF65-F5344CB8AC3E}">
        <p14:creationId xmlns:p14="http://schemas.microsoft.com/office/powerpoint/2010/main" val="2859156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Fit Questions</a:t>
            </a:r>
          </a:p>
        </p:txBody>
      </p:sp>
      <p:sp>
        <p:nvSpPr>
          <p:cNvPr id="3" name="Content Placeholder 2"/>
          <p:cNvSpPr>
            <a:spLocks noGrp="1"/>
          </p:cNvSpPr>
          <p:nvPr>
            <p:ph idx="1"/>
          </p:nvPr>
        </p:nvSpPr>
        <p:spPr>
          <a:xfrm>
            <a:off x="900112" y="2133601"/>
            <a:ext cx="7345363" cy="4294564"/>
          </a:xfrm>
        </p:spPr>
        <p:txBody>
          <a:bodyPr>
            <a:normAutofit/>
          </a:bodyPr>
          <a:lstStyle/>
          <a:p>
            <a:pPr>
              <a:buFont typeface="Wingdings" panose="05000000000000000000" pitchFamily="2" charset="2"/>
              <a:buChar char="ü"/>
            </a:pPr>
            <a:r>
              <a:rPr lang="en-US" dirty="0"/>
              <a:t>Why do you want to be an investment banker?</a:t>
            </a:r>
          </a:p>
          <a:p>
            <a:pPr lvl="1">
              <a:buFont typeface="Wingdings" panose="05000000000000000000" pitchFamily="2" charset="2"/>
              <a:buChar char="ü"/>
            </a:pPr>
            <a:r>
              <a:rPr lang="en-US" dirty="0"/>
              <a:t>A great answer centers around skill-building, networking, and the love of challenges.</a:t>
            </a:r>
          </a:p>
          <a:p>
            <a:pPr lvl="1">
              <a:buFont typeface="Wingdings" panose="05000000000000000000" pitchFamily="2" charset="2"/>
              <a:buChar char="ü"/>
            </a:pPr>
            <a:r>
              <a:rPr lang="en-US" dirty="0"/>
              <a:t>This is another opportunity to mention your abilities: critical thinking, quantitative analysis, strong work ethic, etc. </a:t>
            </a:r>
          </a:p>
          <a:p>
            <a:pPr lvl="1">
              <a:buFont typeface="Wingdings" panose="05000000000000000000" pitchFamily="2" charset="2"/>
              <a:buChar char="ü"/>
            </a:pPr>
            <a:r>
              <a:rPr lang="en-US" dirty="0"/>
              <a:t>I told a story of the specific event that began my interest in business: a business summer camp I attended in high school, where I lead my “company” to a 1</a:t>
            </a:r>
            <a:r>
              <a:rPr lang="en-US" baseline="30000" dirty="0"/>
              <a:t>st</a:t>
            </a:r>
            <a:r>
              <a:rPr lang="en-US" dirty="0"/>
              <a:t> place victory as the CEO in a week-long competition.</a:t>
            </a:r>
          </a:p>
        </p:txBody>
      </p:sp>
    </p:spTree>
    <p:extLst>
      <p:ext uri="{BB962C8B-B14F-4D97-AF65-F5344CB8AC3E}">
        <p14:creationId xmlns:p14="http://schemas.microsoft.com/office/powerpoint/2010/main" val="23615075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Fit Questions</a:t>
            </a:r>
          </a:p>
        </p:txBody>
      </p:sp>
      <p:sp>
        <p:nvSpPr>
          <p:cNvPr id="3" name="Content Placeholder 2"/>
          <p:cNvSpPr>
            <a:spLocks noGrp="1"/>
          </p:cNvSpPr>
          <p:nvPr>
            <p:ph idx="1"/>
          </p:nvPr>
        </p:nvSpPr>
        <p:spPr>
          <a:xfrm>
            <a:off x="900112" y="2133601"/>
            <a:ext cx="7345363" cy="4294564"/>
          </a:xfrm>
        </p:spPr>
        <p:txBody>
          <a:bodyPr>
            <a:normAutofit lnSpcReduction="10000"/>
          </a:bodyPr>
          <a:lstStyle/>
          <a:p>
            <a:pPr>
              <a:buFont typeface="Wingdings" panose="05000000000000000000" pitchFamily="2" charset="2"/>
              <a:buChar char="ü"/>
            </a:pPr>
            <a:r>
              <a:rPr lang="en-US" dirty="0"/>
              <a:t>Why do you want to be an investment banker?</a:t>
            </a:r>
          </a:p>
          <a:p>
            <a:pPr lvl="1">
              <a:buFont typeface="Wingdings" panose="05000000000000000000" pitchFamily="2" charset="2"/>
              <a:buChar char="ü"/>
            </a:pPr>
            <a:r>
              <a:rPr lang="en-US" dirty="0"/>
              <a:t>If you were not originally a business major, emphasize the turning point in your college career that got you interested in banking. Example: </a:t>
            </a:r>
          </a:p>
          <a:p>
            <a:pPr lvl="2">
              <a:buFont typeface="Wingdings" panose="05000000000000000000" pitchFamily="2" charset="2"/>
              <a:buChar char="ü"/>
            </a:pPr>
            <a:r>
              <a:rPr lang="en-US" dirty="0"/>
              <a:t>I began college interested in biology and medicine. I volunteered at a hospital in my hometown, where I witnessed many pharmaceutical representatives visiting the doctors and advertising different medications. I started to recognize those drug names in the news when many of the pharmaceutical companies were engaging in mergers and acquisitions among each other. This piqued my interest in businesses. Ultimately, I hope to use my biology background in a healthcare group.   </a:t>
            </a:r>
          </a:p>
        </p:txBody>
      </p:sp>
    </p:spTree>
    <p:extLst>
      <p:ext uri="{BB962C8B-B14F-4D97-AF65-F5344CB8AC3E}">
        <p14:creationId xmlns:p14="http://schemas.microsoft.com/office/powerpoint/2010/main" val="24321854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Fit Questions</a:t>
            </a:r>
          </a:p>
        </p:txBody>
      </p:sp>
      <p:sp>
        <p:nvSpPr>
          <p:cNvPr id="3" name="Content Placeholder 2"/>
          <p:cNvSpPr>
            <a:spLocks noGrp="1"/>
          </p:cNvSpPr>
          <p:nvPr>
            <p:ph idx="1"/>
          </p:nvPr>
        </p:nvSpPr>
        <p:spPr>
          <a:xfrm>
            <a:off x="900112" y="2133600"/>
            <a:ext cx="7574417" cy="4103913"/>
          </a:xfrm>
        </p:spPr>
        <p:txBody>
          <a:bodyPr>
            <a:normAutofit fontScale="92500"/>
          </a:bodyPr>
          <a:lstStyle/>
          <a:p>
            <a:pPr>
              <a:buFont typeface="Wingdings" panose="05000000000000000000" pitchFamily="2" charset="2"/>
              <a:buChar char="ü"/>
            </a:pPr>
            <a:r>
              <a:rPr lang="en-US" dirty="0"/>
              <a:t>Why do you want to work at ABC Bank?</a:t>
            </a:r>
          </a:p>
          <a:p>
            <a:pPr lvl="1">
              <a:buFont typeface="Wingdings" panose="05000000000000000000" pitchFamily="2" charset="2"/>
              <a:buChar char="ü"/>
            </a:pPr>
            <a:r>
              <a:rPr lang="en-US" dirty="0"/>
              <a:t>This is a great chance to prove that you’ve done your research! If you know friends or alumni that work at the bank, definitely mention them and how they have had a positive experience there. </a:t>
            </a:r>
          </a:p>
          <a:p>
            <a:pPr lvl="1">
              <a:buFont typeface="Wingdings" panose="05000000000000000000" pitchFamily="2" charset="2"/>
              <a:buChar char="ü"/>
            </a:pPr>
            <a:r>
              <a:rPr lang="en-US" dirty="0"/>
              <a:t>If it is a smaller bank, emphasize how you are excited about having more responsibility and more interaction with senior bankers and clients. </a:t>
            </a:r>
          </a:p>
          <a:p>
            <a:pPr lvl="1">
              <a:buFont typeface="Wingdings" panose="05000000000000000000" pitchFamily="2" charset="2"/>
              <a:buChar char="ü"/>
            </a:pPr>
            <a:r>
              <a:rPr lang="en-US" dirty="0"/>
              <a:t>If it is a bulge bracket bank, focus on how you are excited about getting a broad education and exposure to large deals. </a:t>
            </a:r>
          </a:p>
          <a:p>
            <a:pPr lvl="1">
              <a:buFont typeface="Wingdings" panose="05000000000000000000" pitchFamily="2" charset="2"/>
              <a:buChar char="ü"/>
            </a:pPr>
            <a:r>
              <a:rPr lang="en-US" dirty="0"/>
              <a:t>Don’t say “the culture” or “people are smart” as this is way to vague and you can use your interview time more effectively!</a:t>
            </a:r>
          </a:p>
        </p:txBody>
      </p:sp>
    </p:spTree>
    <p:extLst>
      <p:ext uri="{BB962C8B-B14F-4D97-AF65-F5344CB8AC3E}">
        <p14:creationId xmlns:p14="http://schemas.microsoft.com/office/powerpoint/2010/main" val="34451112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Fit Questions</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ü"/>
            </a:pPr>
            <a:r>
              <a:rPr lang="en-US" dirty="0"/>
              <a:t>Teamwork is crucial in investment banking. Show that you are a team player with strong communication and listening skills. You may be asked to give an examples:</a:t>
            </a:r>
          </a:p>
          <a:p>
            <a:pPr lvl="1">
              <a:buFont typeface="Wingdings" panose="05000000000000000000" pitchFamily="2" charset="2"/>
              <a:buChar char="ü"/>
            </a:pPr>
            <a:r>
              <a:rPr lang="en-US" dirty="0"/>
              <a:t>Describe a time when you handled conflict in a group setting.</a:t>
            </a:r>
          </a:p>
          <a:p>
            <a:pPr lvl="1">
              <a:buFont typeface="Wingdings" panose="05000000000000000000" pitchFamily="2" charset="2"/>
              <a:buChar char="ü"/>
            </a:pPr>
            <a:r>
              <a:rPr lang="en-US" dirty="0"/>
              <a:t>Describe a time when you demonstrated leadership.</a:t>
            </a:r>
          </a:p>
          <a:p>
            <a:pPr lvl="1">
              <a:buFont typeface="Wingdings" panose="05000000000000000000" pitchFamily="2" charset="2"/>
              <a:buChar char="ü"/>
            </a:pPr>
            <a:r>
              <a:rPr lang="en-US" dirty="0"/>
              <a:t>Describe a time when you handled conflict with a superior. </a:t>
            </a:r>
          </a:p>
        </p:txBody>
      </p:sp>
    </p:spTree>
    <p:extLst>
      <p:ext uri="{BB962C8B-B14F-4D97-AF65-F5344CB8AC3E}">
        <p14:creationId xmlns:p14="http://schemas.microsoft.com/office/powerpoint/2010/main" val="2610907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Interview Prep</a:t>
            </a:r>
          </a:p>
        </p:txBody>
      </p:sp>
      <p:sp>
        <p:nvSpPr>
          <p:cNvPr id="3" name="Content Placeholder 2"/>
          <p:cNvSpPr>
            <a:spLocks noGrp="1"/>
          </p:cNvSpPr>
          <p:nvPr>
            <p:ph idx="1"/>
          </p:nvPr>
        </p:nvSpPr>
        <p:spPr>
          <a:xfrm>
            <a:off x="900112" y="2133600"/>
            <a:ext cx="7345363" cy="4170647"/>
          </a:xfrm>
        </p:spPr>
        <p:txBody>
          <a:bodyPr>
            <a:normAutofit lnSpcReduction="10000"/>
          </a:bodyPr>
          <a:lstStyle/>
          <a:p>
            <a:pPr>
              <a:buFont typeface="Wingdings" panose="05000000000000000000" pitchFamily="2" charset="2"/>
              <a:buChar char="ü"/>
            </a:pPr>
            <a:r>
              <a:rPr lang="en-US" dirty="0"/>
              <a:t>“Do you have any questions for me?”</a:t>
            </a:r>
          </a:p>
          <a:p>
            <a:pPr lvl="1">
              <a:buFont typeface="Wingdings" panose="05000000000000000000" pitchFamily="2" charset="2"/>
              <a:buChar char="ü"/>
            </a:pPr>
            <a:r>
              <a:rPr lang="en-US" dirty="0"/>
              <a:t>This will be asked every interview at the end, so be prepared with a few. The interviewer may have touched on these subjects already. Examples:</a:t>
            </a:r>
          </a:p>
          <a:p>
            <a:pPr lvl="2">
              <a:buFont typeface="Wingdings" panose="05000000000000000000" pitchFamily="2" charset="2"/>
              <a:buChar char="ü"/>
            </a:pPr>
            <a:r>
              <a:rPr lang="en-US" dirty="0"/>
              <a:t>What deals are you working on now?</a:t>
            </a:r>
          </a:p>
          <a:p>
            <a:pPr lvl="2">
              <a:buFont typeface="Wingdings" panose="05000000000000000000" pitchFamily="2" charset="2"/>
              <a:buChar char="ü"/>
            </a:pPr>
            <a:r>
              <a:rPr lang="en-US" dirty="0"/>
              <a:t>What is your favorite part about working in this bank/group?</a:t>
            </a:r>
          </a:p>
          <a:p>
            <a:pPr lvl="2">
              <a:buFont typeface="Wingdings" panose="05000000000000000000" pitchFamily="2" charset="2"/>
              <a:buChar char="ü"/>
            </a:pPr>
            <a:r>
              <a:rPr lang="en-US" dirty="0"/>
              <a:t>How do you compare working at ABC Bank with the last bank you worked at? </a:t>
            </a:r>
          </a:p>
          <a:p>
            <a:pPr lvl="2">
              <a:buFont typeface="Wingdings" panose="05000000000000000000" pitchFamily="2" charset="2"/>
              <a:buChar char="ü"/>
            </a:pPr>
            <a:r>
              <a:rPr lang="en-US" dirty="0"/>
              <a:t>What are the daily responsibilities of an intern in this group? </a:t>
            </a:r>
          </a:p>
          <a:p>
            <a:pPr lvl="2">
              <a:buFont typeface="Wingdings" panose="05000000000000000000" pitchFamily="2" charset="2"/>
              <a:buChar char="ü"/>
            </a:pPr>
            <a:r>
              <a:rPr lang="en-US" dirty="0"/>
              <a:t>Can you tell me about the training programs?</a:t>
            </a:r>
          </a:p>
        </p:txBody>
      </p:sp>
    </p:spTree>
    <p:extLst>
      <p:ext uri="{BB962C8B-B14F-4D97-AF65-F5344CB8AC3E}">
        <p14:creationId xmlns:p14="http://schemas.microsoft.com/office/powerpoint/2010/main" val="21827514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Congratulations!</a:t>
            </a:r>
          </a:p>
        </p:txBody>
      </p:sp>
      <p:sp>
        <p:nvSpPr>
          <p:cNvPr id="3" name="Content Placeholder 2"/>
          <p:cNvSpPr>
            <a:spLocks noGrp="1"/>
          </p:cNvSpPr>
          <p:nvPr>
            <p:ph idx="1"/>
          </p:nvPr>
        </p:nvSpPr>
        <p:spPr/>
        <p:txBody>
          <a:bodyPr>
            <a:normAutofit/>
          </a:bodyPr>
          <a:lstStyle/>
          <a:p>
            <a:pPr>
              <a:buFont typeface="Wingdings" charset="2"/>
              <a:buChar char="ü"/>
            </a:pPr>
            <a:r>
              <a:rPr lang="en-US" dirty="0"/>
              <a:t>Ultimately, if you work hard, prepare, and network effectively, you should be successful in landing an internship! Congratulations!</a:t>
            </a:r>
          </a:p>
          <a:p>
            <a:pPr>
              <a:buFont typeface="Wingdings" charset="2"/>
              <a:buChar char="ü"/>
            </a:pPr>
            <a:r>
              <a:rPr lang="en-US" dirty="0"/>
              <a:t>Now, it is important that you continue to do your best on the job. Ask questions and learn as much as you can about banking, your group, and the markets.</a:t>
            </a:r>
          </a:p>
          <a:p>
            <a:pPr>
              <a:buFont typeface="Wingdings" charset="2"/>
              <a:buChar char="ü"/>
            </a:pPr>
            <a:r>
              <a:rPr lang="en-US" dirty="0"/>
              <a:t>You will leave an impression of USC at your bank, so make sure it is a positive one. Future students will thank you!</a:t>
            </a:r>
          </a:p>
        </p:txBody>
      </p:sp>
    </p:spTree>
    <p:extLst>
      <p:ext uri="{BB962C8B-B14F-4D97-AF65-F5344CB8AC3E}">
        <p14:creationId xmlns:p14="http://schemas.microsoft.com/office/powerpoint/2010/main" val="29454562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Tips for Turning an Internship into a Full Time Offer</a:t>
            </a:r>
          </a:p>
        </p:txBody>
      </p:sp>
      <p:sp>
        <p:nvSpPr>
          <p:cNvPr id="3" name="Content Placeholder 2"/>
          <p:cNvSpPr>
            <a:spLocks noGrp="1"/>
          </p:cNvSpPr>
          <p:nvPr>
            <p:ph idx="1"/>
          </p:nvPr>
        </p:nvSpPr>
        <p:spPr>
          <a:xfrm>
            <a:off x="900112" y="2133601"/>
            <a:ext cx="7345363" cy="4217038"/>
          </a:xfrm>
        </p:spPr>
        <p:txBody>
          <a:bodyPr>
            <a:normAutofit fontScale="92500" lnSpcReduction="10000"/>
          </a:bodyPr>
          <a:lstStyle/>
          <a:p>
            <a:pPr>
              <a:buFont typeface="Wingdings" charset="2"/>
              <a:buChar char="ü"/>
            </a:pPr>
            <a:r>
              <a:rPr lang="en-US" dirty="0"/>
              <a:t>Double check everything before you turn it in to your superiors. Be meticulous and error free. Think critically and try to figure out what mistakes your superior would catch, and fix them before you turn in your work. </a:t>
            </a:r>
          </a:p>
          <a:p>
            <a:pPr>
              <a:buFont typeface="Wingdings" charset="2"/>
              <a:buChar char="ü"/>
            </a:pPr>
            <a:r>
              <a:rPr lang="en-US" dirty="0"/>
              <a:t>Be a team player. Don’t complain about the hours or the work you are doing. Keep a smile on your face and it will make everyone’s lives easier. </a:t>
            </a:r>
          </a:p>
          <a:p>
            <a:pPr>
              <a:buFont typeface="Wingdings" charset="2"/>
              <a:buChar char="ü"/>
            </a:pPr>
            <a:r>
              <a:rPr lang="en-US" dirty="0"/>
              <a:t>If you aren’t actively working on a project, go around the group and ask if you can help others with anything. They will notice and appreciate your efforts, whether or not they have any assignments for you. </a:t>
            </a:r>
          </a:p>
        </p:txBody>
      </p:sp>
    </p:spTree>
    <p:extLst>
      <p:ext uri="{BB962C8B-B14F-4D97-AF65-F5344CB8AC3E}">
        <p14:creationId xmlns:p14="http://schemas.microsoft.com/office/powerpoint/2010/main" val="3629737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Does an Investment Bank Actually Do?</a:t>
            </a:r>
          </a:p>
        </p:txBody>
      </p:sp>
      <p:sp>
        <p:nvSpPr>
          <p:cNvPr id="3" name="Content Placeholder 2"/>
          <p:cNvSpPr>
            <a:spLocks noGrp="1"/>
          </p:cNvSpPr>
          <p:nvPr>
            <p:ph idx="1"/>
          </p:nvPr>
        </p:nvSpPr>
        <p:spPr/>
        <p:txBody>
          <a:bodyPr>
            <a:normAutofit/>
          </a:bodyPr>
          <a:lstStyle/>
          <a:p>
            <a:pPr>
              <a:buFont typeface="Wingdings" charset="2"/>
              <a:buChar char="ü"/>
            </a:pPr>
            <a:r>
              <a:rPr lang="en-US" dirty="0"/>
              <a:t>You may be asked this exact question in interviews, so be sure you can answer. </a:t>
            </a:r>
          </a:p>
          <a:p>
            <a:pPr>
              <a:buFont typeface="Wingdings" charset="2"/>
              <a:buChar char="ü"/>
            </a:pPr>
            <a:r>
              <a:rPr lang="en-US" dirty="0"/>
              <a:t>An investment bank helps corporations in raising capital. Banks provide an advisory role for company valuations, negotiations between buyers and sellers, and the pricing and structuring of transactions. Banks also buy and sell securities to facilitate trading activity. </a:t>
            </a:r>
          </a:p>
        </p:txBody>
      </p:sp>
    </p:spTree>
    <p:extLst>
      <p:ext uri="{BB962C8B-B14F-4D97-AF65-F5344CB8AC3E}">
        <p14:creationId xmlns:p14="http://schemas.microsoft.com/office/powerpoint/2010/main" val="21309911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Tips for Turning an Internship into a Full Time Offer</a:t>
            </a:r>
          </a:p>
        </p:txBody>
      </p:sp>
      <p:sp>
        <p:nvSpPr>
          <p:cNvPr id="3" name="Content Placeholder 2"/>
          <p:cNvSpPr>
            <a:spLocks noGrp="1"/>
          </p:cNvSpPr>
          <p:nvPr>
            <p:ph idx="1"/>
          </p:nvPr>
        </p:nvSpPr>
        <p:spPr>
          <a:xfrm>
            <a:off x="900112" y="2133601"/>
            <a:ext cx="7345363" cy="4217038"/>
          </a:xfrm>
        </p:spPr>
        <p:txBody>
          <a:bodyPr>
            <a:normAutofit fontScale="92500"/>
          </a:bodyPr>
          <a:lstStyle/>
          <a:p>
            <a:pPr>
              <a:buFont typeface="Wingdings" charset="2"/>
              <a:buChar char="ü"/>
            </a:pPr>
            <a:r>
              <a:rPr lang="en-US" dirty="0"/>
              <a:t>Don’t leave at 5:00. Absolutely stay later than the directors do, but it is best if you stay as late as the analysts and associates. This proves that you are fully dedicated to your position.</a:t>
            </a:r>
          </a:p>
          <a:p>
            <a:pPr>
              <a:buFont typeface="Wingdings" charset="2"/>
              <a:buChar char="ü"/>
            </a:pPr>
            <a:r>
              <a:rPr lang="en-US" dirty="0"/>
              <a:t>Don’t ask a question without </a:t>
            </a:r>
            <a:r>
              <a:rPr lang="en-US" dirty="0" err="1"/>
              <a:t>Googling</a:t>
            </a:r>
            <a:r>
              <a:rPr lang="en-US" dirty="0"/>
              <a:t> it first. People will be annoyed if you waste their time by asking them basic questions. If Google can’t help you, ask your fellow interns, and then go to the analysts. </a:t>
            </a:r>
          </a:p>
          <a:p>
            <a:pPr>
              <a:buFont typeface="Wingdings" charset="2"/>
              <a:buChar char="ü"/>
            </a:pPr>
            <a:r>
              <a:rPr lang="en-US" dirty="0"/>
              <a:t>Don</a:t>
            </a:r>
            <a:r>
              <a:rPr lang="uk-UA" dirty="0"/>
              <a:t>’</a:t>
            </a:r>
            <a:r>
              <a:rPr lang="en-US" dirty="0"/>
              <a:t>t be on your cell phone at your desk. Your job is more important than your Facebook feed.</a:t>
            </a:r>
          </a:p>
        </p:txBody>
      </p:sp>
    </p:spTree>
    <p:extLst>
      <p:ext uri="{BB962C8B-B14F-4D97-AF65-F5344CB8AC3E}">
        <p14:creationId xmlns:p14="http://schemas.microsoft.com/office/powerpoint/2010/main" val="39286968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Lisa Lynn Schexnayder</a:t>
            </a:r>
            <a:br>
              <a:rPr lang="en-US" dirty="0"/>
            </a:br>
            <a:r>
              <a:rPr lang="en-US" dirty="0"/>
              <a:t>lisalynn312@gmail.com</a:t>
            </a:r>
          </a:p>
        </p:txBody>
      </p:sp>
      <p:pic>
        <p:nvPicPr>
          <p:cNvPr id="4" name="Content Placeholder 3"/>
          <p:cNvPicPr>
            <a:picLocks noGrp="1" noChangeAspect="1"/>
          </p:cNvPicPr>
          <p:nvPr>
            <p:ph idx="1"/>
          </p:nvPr>
        </p:nvPicPr>
        <p:blipFill>
          <a:blip r:embed="rId2"/>
          <a:srcRect l="-16012" r="-16012"/>
          <a:stretch>
            <a:fillRect/>
          </a:stretch>
        </p:blipFill>
        <p:spPr/>
      </p:pic>
    </p:spTree>
    <p:extLst>
      <p:ext uri="{BB962C8B-B14F-4D97-AF65-F5344CB8AC3E}">
        <p14:creationId xmlns:p14="http://schemas.microsoft.com/office/powerpoint/2010/main" val="6523780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Appendix A: Excel Shortcuts</a:t>
            </a:r>
          </a:p>
        </p:txBody>
      </p:sp>
      <p:sp>
        <p:nvSpPr>
          <p:cNvPr id="3" name="Content Placeholder 2"/>
          <p:cNvSpPr>
            <a:spLocks noGrp="1"/>
          </p:cNvSpPr>
          <p:nvPr>
            <p:ph idx="1"/>
          </p:nvPr>
        </p:nvSpPr>
        <p:spPr>
          <a:xfrm>
            <a:off x="900112" y="2133600"/>
            <a:ext cx="7345363" cy="4236235"/>
          </a:xfrm>
        </p:spPr>
        <p:txBody>
          <a:bodyPr>
            <a:normAutofit fontScale="92500" lnSpcReduction="10000"/>
          </a:bodyPr>
          <a:lstStyle/>
          <a:p>
            <a:pPr>
              <a:buFont typeface="Wingdings" charset="2"/>
              <a:buChar char="ü"/>
            </a:pPr>
            <a:r>
              <a:rPr lang="en-US" dirty="0"/>
              <a:t>The following are some of the most valuable shortcuts from my personal experience. </a:t>
            </a:r>
          </a:p>
          <a:p>
            <a:pPr lvl="1">
              <a:buFont typeface="Wingdings" charset="2"/>
              <a:buChar char="ü"/>
            </a:pPr>
            <a:r>
              <a:rPr lang="en-US" dirty="0" err="1"/>
              <a:t>Ctrl+Home</a:t>
            </a:r>
            <a:r>
              <a:rPr lang="en-US" dirty="0"/>
              <a:t> = goes to cell A1</a:t>
            </a:r>
          </a:p>
          <a:p>
            <a:pPr lvl="1">
              <a:buFont typeface="Wingdings" charset="2"/>
              <a:buChar char="ü"/>
            </a:pPr>
            <a:r>
              <a:rPr lang="en-US" dirty="0" err="1"/>
              <a:t>Ctrl+Arrow</a:t>
            </a:r>
            <a:r>
              <a:rPr lang="en-US" dirty="0"/>
              <a:t> = jump to start/end of a range</a:t>
            </a:r>
          </a:p>
          <a:p>
            <a:pPr lvl="1">
              <a:buFont typeface="Wingdings" charset="2"/>
              <a:buChar char="ü"/>
            </a:pPr>
            <a:r>
              <a:rPr lang="en-US" dirty="0" err="1"/>
              <a:t>Shift+Spacebar</a:t>
            </a:r>
            <a:r>
              <a:rPr lang="en-US" dirty="0"/>
              <a:t> = Select entire row</a:t>
            </a:r>
          </a:p>
          <a:p>
            <a:pPr lvl="1">
              <a:buFont typeface="Wingdings" charset="2"/>
              <a:buChar char="ü"/>
            </a:pPr>
            <a:r>
              <a:rPr lang="en-US" dirty="0" err="1"/>
              <a:t>Ctrl+Spacebar</a:t>
            </a:r>
            <a:r>
              <a:rPr lang="en-US" dirty="0"/>
              <a:t> = Select entire column</a:t>
            </a:r>
          </a:p>
          <a:p>
            <a:pPr lvl="1">
              <a:buFont typeface="Wingdings" charset="2"/>
              <a:buChar char="ü"/>
            </a:pPr>
            <a:r>
              <a:rPr lang="en-US" dirty="0" err="1"/>
              <a:t>Ctrl+Tab</a:t>
            </a:r>
            <a:r>
              <a:rPr lang="en-US" dirty="0"/>
              <a:t> = Toggle between open workbooks</a:t>
            </a:r>
          </a:p>
          <a:p>
            <a:pPr lvl="1">
              <a:buFont typeface="Wingdings" charset="2"/>
              <a:buChar char="ü"/>
            </a:pPr>
            <a:r>
              <a:rPr lang="en-US" dirty="0"/>
              <a:t>Alt + letter sequence = allows you to navigate through the top ribbon and go to any function</a:t>
            </a:r>
          </a:p>
          <a:p>
            <a:pPr lvl="1">
              <a:buFont typeface="Wingdings" charset="2"/>
              <a:buChar char="ü"/>
            </a:pPr>
            <a:r>
              <a:rPr lang="en-US" dirty="0" err="1"/>
              <a:t>Ctrl+L</a:t>
            </a:r>
            <a:r>
              <a:rPr lang="en-US" dirty="0"/>
              <a:t> = turn text into a table where you can use filters</a:t>
            </a:r>
          </a:p>
          <a:p>
            <a:pPr lvl="1">
              <a:buFont typeface="Wingdings" charset="2"/>
              <a:buChar char="ü"/>
            </a:pPr>
            <a:r>
              <a:rPr lang="en-US" dirty="0" err="1"/>
              <a:t>Ctrl+D</a:t>
            </a:r>
            <a:r>
              <a:rPr lang="en-US" dirty="0"/>
              <a:t> = fills the selected column down</a:t>
            </a:r>
          </a:p>
          <a:p>
            <a:pPr lvl="1">
              <a:buFont typeface="Wingdings" charset="2"/>
              <a:buChar char="ü"/>
            </a:pPr>
            <a:r>
              <a:rPr lang="en-US" dirty="0" err="1"/>
              <a:t>Ctrl+R</a:t>
            </a:r>
            <a:r>
              <a:rPr lang="en-US" dirty="0"/>
              <a:t> = fills the selected row to the right </a:t>
            </a:r>
          </a:p>
        </p:txBody>
      </p:sp>
      <p:sp>
        <p:nvSpPr>
          <p:cNvPr id="5" name="Rounded Rectangle 4">
            <a:hlinkClick r:id="rId2" action="ppaction://hlinksldjump"/>
          </p:cNvPr>
          <p:cNvSpPr/>
          <p:nvPr/>
        </p:nvSpPr>
        <p:spPr>
          <a:xfrm>
            <a:off x="7330385" y="5950272"/>
            <a:ext cx="1349943" cy="37814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Go Back</a:t>
            </a:r>
          </a:p>
        </p:txBody>
      </p:sp>
    </p:spTree>
    <p:extLst>
      <p:ext uri="{BB962C8B-B14F-4D97-AF65-F5344CB8AC3E}">
        <p14:creationId xmlns:p14="http://schemas.microsoft.com/office/powerpoint/2010/main" val="17476539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LisaLynn.Schexnayder.Resume.pdf"/>
          <p:cNvPicPr>
            <a:picLocks noGrp="1" noChangeAspect="1"/>
          </p:cNvPicPr>
          <p:nvPr>
            <p:ph idx="4294967295"/>
          </p:nvPr>
        </p:nvPicPr>
        <p:blipFill rotWithShape="1">
          <a:blip r:embed="rId2" cstate="email">
            <a:alphaModFix/>
            <a:extLst>
              <a:ext uri="{28A0092B-C50C-407E-A947-70E740481C1C}">
                <a14:useLocalDpi xmlns:a14="http://schemas.microsoft.com/office/drawing/2010/main" val="0"/>
              </a:ext>
            </a:extLst>
          </a:blip>
          <a:srcRect l="-3942" r="-3549"/>
          <a:stretch/>
        </p:blipFill>
        <p:spPr>
          <a:xfrm>
            <a:off x="1774825" y="47845"/>
            <a:ext cx="5594350" cy="6734175"/>
          </a:xfrm>
        </p:spPr>
      </p:pic>
      <p:sp>
        <p:nvSpPr>
          <p:cNvPr id="7" name="Rounded Rectangle 6">
            <a:hlinkClick r:id="rId3" action="ppaction://hlinksldjump"/>
          </p:cNvPr>
          <p:cNvSpPr/>
          <p:nvPr/>
        </p:nvSpPr>
        <p:spPr>
          <a:xfrm>
            <a:off x="7330385" y="5950272"/>
            <a:ext cx="1349943" cy="37814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Go Back</a:t>
            </a:r>
          </a:p>
        </p:txBody>
      </p:sp>
    </p:spTree>
    <p:extLst>
      <p:ext uri="{BB962C8B-B14F-4D97-AF65-F5344CB8AC3E}">
        <p14:creationId xmlns:p14="http://schemas.microsoft.com/office/powerpoint/2010/main" val="2913164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Does an Investment Bank Actually Do?</a:t>
            </a:r>
          </a:p>
        </p:txBody>
      </p:sp>
      <p:sp>
        <p:nvSpPr>
          <p:cNvPr id="3" name="Content Placeholder 2"/>
          <p:cNvSpPr>
            <a:spLocks noGrp="1"/>
          </p:cNvSpPr>
          <p:nvPr>
            <p:ph idx="1"/>
          </p:nvPr>
        </p:nvSpPr>
        <p:spPr/>
        <p:txBody>
          <a:bodyPr>
            <a:normAutofit fontScale="92500" lnSpcReduction="10000"/>
          </a:bodyPr>
          <a:lstStyle/>
          <a:p>
            <a:pPr>
              <a:buFont typeface="Wingdings" charset="2"/>
              <a:buChar char="ü"/>
            </a:pPr>
            <a:r>
              <a:rPr lang="en-US" dirty="0"/>
              <a:t>Investment Banking Division (IBD) – This division helps clients raise money in debt and equity capital markets by facilitating transactions. IBD advises companies on valuations, pricing, structuring, and implementation.</a:t>
            </a:r>
          </a:p>
          <a:p>
            <a:pPr>
              <a:buFont typeface="Wingdings" charset="2"/>
              <a:buChar char="ü"/>
            </a:pPr>
            <a:r>
              <a:rPr lang="en-US" dirty="0"/>
              <a:t>Sales &amp; Trading – The bank matches buyers and sellers of securities, and buys and sells securities for their own accounts. This includes the “trading floor” that is most frequently publicized in movies. </a:t>
            </a:r>
          </a:p>
          <a:p>
            <a:pPr>
              <a:buFont typeface="Wingdings" charset="2"/>
              <a:buChar char="ü"/>
            </a:pPr>
            <a:r>
              <a:rPr lang="en-US" dirty="0"/>
              <a:t>Research – This is the part of the bank that reviews companies and writes reports on future earnings prospects, which are then sold to finance professionals.</a:t>
            </a:r>
          </a:p>
        </p:txBody>
      </p:sp>
    </p:spTree>
    <p:extLst>
      <p:ext uri="{BB962C8B-B14F-4D97-AF65-F5344CB8AC3E}">
        <p14:creationId xmlns:p14="http://schemas.microsoft.com/office/powerpoint/2010/main" val="2700586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Product vs. Coverage Groups</a:t>
            </a:r>
          </a:p>
        </p:txBody>
      </p:sp>
      <p:sp>
        <p:nvSpPr>
          <p:cNvPr id="3" name="Content Placeholder 2"/>
          <p:cNvSpPr>
            <a:spLocks noGrp="1"/>
          </p:cNvSpPr>
          <p:nvPr>
            <p:ph idx="1"/>
          </p:nvPr>
        </p:nvSpPr>
        <p:spPr/>
        <p:txBody>
          <a:bodyPr>
            <a:normAutofit fontScale="85000" lnSpcReduction="10000"/>
          </a:bodyPr>
          <a:lstStyle/>
          <a:p>
            <a:pPr>
              <a:buFont typeface="Wingdings" charset="2"/>
              <a:buChar char="ü"/>
            </a:pPr>
            <a:r>
              <a:rPr lang="en-US" dirty="0"/>
              <a:t>Within IBD, the structure is further divided into coverage groups and product groups.</a:t>
            </a:r>
          </a:p>
          <a:p>
            <a:pPr>
              <a:buFont typeface="Wingdings" charset="2"/>
              <a:buChar char="ü"/>
            </a:pPr>
            <a:r>
              <a:rPr lang="en-US" dirty="0"/>
              <a:t>Coverage groups cover clients within a specific industry. Bankers are experts on the industry and gain exposure to a wide variety of deals.</a:t>
            </a:r>
          </a:p>
          <a:p>
            <a:pPr lvl="1">
              <a:buFont typeface="Wingdings" charset="2"/>
              <a:buChar char="ü"/>
            </a:pPr>
            <a:r>
              <a:rPr lang="en-US" dirty="0"/>
              <a:t>Examples: Technology/Media, Real Estate, Financial Sponsors, Energy, Industrials, Financial Institutions/FIG, Healthcare</a:t>
            </a:r>
          </a:p>
          <a:p>
            <a:pPr>
              <a:buFont typeface="Wingdings" charset="2"/>
              <a:buChar char="ü"/>
            </a:pPr>
            <a:r>
              <a:rPr lang="en-US" dirty="0"/>
              <a:t>Product groups focus on specific types of transactions. Bankers gain exposure to deals across a variety of industries. </a:t>
            </a:r>
          </a:p>
          <a:p>
            <a:pPr lvl="1">
              <a:buFont typeface="Wingdings" charset="2"/>
              <a:buChar char="ü"/>
            </a:pPr>
            <a:r>
              <a:rPr lang="en-US" dirty="0"/>
              <a:t>Examples: Leveraged Finance, Mergers &amp; Acquisitions, Restructuring, Capital Markets</a:t>
            </a:r>
          </a:p>
        </p:txBody>
      </p:sp>
    </p:spTree>
    <p:extLst>
      <p:ext uri="{BB962C8B-B14F-4D97-AF65-F5344CB8AC3E}">
        <p14:creationId xmlns:p14="http://schemas.microsoft.com/office/powerpoint/2010/main" val="1597721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 Yourself Up for Success</a:t>
            </a:r>
          </a:p>
        </p:txBody>
      </p:sp>
      <p:sp>
        <p:nvSpPr>
          <p:cNvPr id="3" name="Content Placeholder 2"/>
          <p:cNvSpPr>
            <a:spLocks noGrp="1"/>
          </p:cNvSpPr>
          <p:nvPr>
            <p:ph idx="1"/>
          </p:nvPr>
        </p:nvSpPr>
        <p:spPr/>
        <p:txBody>
          <a:bodyPr>
            <a:normAutofit fontScale="92500" lnSpcReduction="20000"/>
          </a:bodyPr>
          <a:lstStyle/>
          <a:p>
            <a:pPr>
              <a:buFont typeface="Wingdings" charset="2"/>
              <a:buChar char="ü"/>
            </a:pPr>
            <a:r>
              <a:rPr lang="en-US" dirty="0"/>
              <a:t>Get involved in meaningful organizations as early as possible in college. </a:t>
            </a:r>
          </a:p>
          <a:p>
            <a:pPr lvl="1">
              <a:buFont typeface="Wingdings" charset="2"/>
              <a:buChar char="ü"/>
            </a:pPr>
            <a:r>
              <a:rPr lang="en-US" dirty="0"/>
              <a:t>The Carolina Finance &amp; Investment Association (CFIA) is a great way to find other individuals interested in high level finance careers. Many of the seniors have already done internships and would be happy to talk to you! The CFIA hosts bi-weekly speakers from various finance fields, field trips to Charlotte &amp; Atlanta banks, and </a:t>
            </a:r>
            <a:r>
              <a:rPr lang="en-US" i="1" dirty="0"/>
              <a:t>Wall Street Prep/Training The Street</a:t>
            </a:r>
            <a:r>
              <a:rPr lang="en-US" dirty="0"/>
              <a:t> every semester. I could not have gotten my internship without the CFIA!</a:t>
            </a:r>
          </a:p>
          <a:p>
            <a:pPr lvl="1">
              <a:buFont typeface="Wingdings" charset="2"/>
              <a:buChar char="ü"/>
            </a:pPr>
            <a:r>
              <a:rPr lang="en-US" dirty="0"/>
              <a:t>Others: Delta Sigma Pi, University Ambassadors</a:t>
            </a:r>
          </a:p>
          <a:p>
            <a:pPr lvl="1">
              <a:buFont typeface="Wingdings" charset="2"/>
              <a:buChar char="ü"/>
            </a:pPr>
            <a:r>
              <a:rPr lang="en-US" dirty="0"/>
              <a:t>If you are a sophomore, apply for the Finance Scholars Program!</a:t>
            </a:r>
          </a:p>
        </p:txBody>
      </p:sp>
    </p:spTree>
    <p:extLst>
      <p:ext uri="{BB962C8B-B14F-4D97-AF65-F5344CB8AC3E}">
        <p14:creationId xmlns:p14="http://schemas.microsoft.com/office/powerpoint/2010/main" val="3108106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 Yourself Up for Success</a:t>
            </a:r>
          </a:p>
        </p:txBody>
      </p:sp>
      <p:sp>
        <p:nvSpPr>
          <p:cNvPr id="3" name="Content Placeholder 2"/>
          <p:cNvSpPr>
            <a:spLocks noGrp="1"/>
          </p:cNvSpPr>
          <p:nvPr>
            <p:ph idx="1"/>
          </p:nvPr>
        </p:nvSpPr>
        <p:spPr/>
        <p:txBody>
          <a:bodyPr>
            <a:normAutofit fontScale="92500" lnSpcReduction="20000"/>
          </a:bodyPr>
          <a:lstStyle/>
          <a:p>
            <a:pPr>
              <a:buFont typeface="Wingdings" charset="2"/>
              <a:buChar char="ü"/>
            </a:pPr>
            <a:r>
              <a:rPr lang="en-US" dirty="0"/>
              <a:t>Take Finance 363 your sophomore year so that you have a solid finance background before you begin junior year internship interviews.  </a:t>
            </a:r>
          </a:p>
          <a:p>
            <a:pPr>
              <a:buFont typeface="Wingdings" charset="2"/>
              <a:buChar char="ü"/>
            </a:pPr>
            <a:r>
              <a:rPr lang="en-US" dirty="0"/>
              <a:t>Take the Wall Street Prep and Training the Street courses when they are offered at USC.</a:t>
            </a:r>
          </a:p>
          <a:p>
            <a:pPr lvl="1">
              <a:buFont typeface="Wingdings" charset="2"/>
              <a:buChar char="ü"/>
            </a:pPr>
            <a:r>
              <a:rPr lang="en-US" dirty="0"/>
              <a:t>Put this on your resume under Education.</a:t>
            </a:r>
          </a:p>
          <a:p>
            <a:pPr lvl="1">
              <a:buFont typeface="Wingdings" charset="2"/>
              <a:buChar char="ü"/>
            </a:pPr>
            <a:r>
              <a:rPr lang="en-US" dirty="0"/>
              <a:t>Learn Excel shortcuts </a:t>
            </a:r>
            <a:r>
              <a:rPr lang="en-US" dirty="0">
                <a:hlinkClick r:id="rId2" action="ppaction://hlinksldjump"/>
              </a:rPr>
              <a:t>(Appendix A)</a:t>
            </a:r>
            <a:r>
              <a:rPr lang="en-US" dirty="0"/>
              <a:t>. Work on using the mouse as little as possible. </a:t>
            </a:r>
          </a:p>
          <a:p>
            <a:pPr>
              <a:buFont typeface="Wingdings" charset="2"/>
              <a:buChar char="ü"/>
            </a:pPr>
            <a:r>
              <a:rPr lang="en-US" dirty="0"/>
              <a:t>Pay attention to the news. Read the Wall Street Journal, Bloomberg News, The Economist, BBC News.</a:t>
            </a:r>
          </a:p>
          <a:p>
            <a:pPr lvl="1">
              <a:buFont typeface="Wingdings" charset="2"/>
              <a:buChar char="ü"/>
            </a:pPr>
            <a:r>
              <a:rPr lang="en-US" dirty="0"/>
              <a:t>Don’t waste your time with Fox News, CNN, etc.</a:t>
            </a:r>
          </a:p>
        </p:txBody>
      </p:sp>
    </p:spTree>
    <p:extLst>
      <p:ext uri="{BB962C8B-B14F-4D97-AF65-F5344CB8AC3E}">
        <p14:creationId xmlns:p14="http://schemas.microsoft.com/office/powerpoint/2010/main" val="3998899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 Yourself Up for Success</a:t>
            </a:r>
          </a:p>
        </p:txBody>
      </p:sp>
      <p:sp>
        <p:nvSpPr>
          <p:cNvPr id="3" name="Content Placeholder 2"/>
          <p:cNvSpPr>
            <a:spLocks noGrp="1"/>
          </p:cNvSpPr>
          <p:nvPr>
            <p:ph idx="1"/>
          </p:nvPr>
        </p:nvSpPr>
        <p:spPr>
          <a:xfrm>
            <a:off x="900112" y="2133600"/>
            <a:ext cx="7345363" cy="4248149"/>
          </a:xfrm>
        </p:spPr>
        <p:txBody>
          <a:bodyPr>
            <a:normAutofit/>
          </a:bodyPr>
          <a:lstStyle/>
          <a:p>
            <a:pPr>
              <a:buFont typeface="Wingdings" charset="2"/>
              <a:buChar char="ü"/>
            </a:pPr>
            <a:r>
              <a:rPr lang="en-US" dirty="0"/>
              <a:t>Learn how to use the Bloomberg Terminal. I recommend taking the </a:t>
            </a:r>
            <a:r>
              <a:rPr lang="en-US" u="sng" dirty="0"/>
              <a:t>Bloomberg Markets Concepts </a:t>
            </a:r>
            <a:r>
              <a:rPr lang="en-US" dirty="0"/>
              <a:t>certification on the computers in the Darla Moore School Trading Room. You will learn over 70 Bloomberg Terminal Functions and learn about the markets. The four main categories are economics, foreign currencies, fixed income and equities. This 8-hour, self paced course is free with a student email address. The BMC Certification looks great on a resume and will differentiate you from your peers. </a:t>
            </a:r>
          </a:p>
          <a:p>
            <a:pPr>
              <a:buFont typeface="Wingdings" charset="2"/>
              <a:buChar char="ü"/>
            </a:pPr>
            <a:endParaRPr lang="en-US" dirty="0"/>
          </a:p>
        </p:txBody>
      </p:sp>
    </p:spTree>
    <p:extLst>
      <p:ext uri="{BB962C8B-B14F-4D97-AF65-F5344CB8AC3E}">
        <p14:creationId xmlns:p14="http://schemas.microsoft.com/office/powerpoint/2010/main" val="1905654524"/>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1290</TotalTime>
  <Words>3732</Words>
  <Application>Microsoft Office PowerPoint</Application>
  <PresentationFormat>On-screen Show (4:3)</PresentationFormat>
  <Paragraphs>209</Paragraphs>
  <Slides>43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Brush Script MT</vt:lpstr>
      <vt:lpstr>Calisto MT</vt:lpstr>
      <vt:lpstr>Wingdings</vt:lpstr>
      <vt:lpstr>Capital</vt:lpstr>
      <vt:lpstr>So You Want to Work on Wall Street?</vt:lpstr>
      <vt:lpstr>Are You Sure?</vt:lpstr>
      <vt:lpstr>Don’t Be Too Scared</vt:lpstr>
      <vt:lpstr>What Does an Investment Bank Actually Do?</vt:lpstr>
      <vt:lpstr>What Does an Investment Bank Actually Do?</vt:lpstr>
      <vt:lpstr>Product vs. Coverage Groups</vt:lpstr>
      <vt:lpstr>Set Yourself Up for Success</vt:lpstr>
      <vt:lpstr>Set Yourself Up for Success</vt:lpstr>
      <vt:lpstr>Set Yourself Up for Success</vt:lpstr>
      <vt:lpstr>Set Yourself Up for Success</vt:lpstr>
      <vt:lpstr>Know Yourself</vt:lpstr>
      <vt:lpstr>Perfect your Elevator Pitch</vt:lpstr>
      <vt:lpstr>My Junior Year Elevator Pitch</vt:lpstr>
      <vt:lpstr>Perfect your Resume</vt:lpstr>
      <vt:lpstr>Perfect your Resume: Interests</vt:lpstr>
      <vt:lpstr>Perfect your Resume</vt:lpstr>
      <vt:lpstr>Perfect your Resume</vt:lpstr>
      <vt:lpstr>LinkedIn / Social Media</vt:lpstr>
      <vt:lpstr>Who do you know?</vt:lpstr>
      <vt:lpstr>Who do you know?</vt:lpstr>
      <vt:lpstr>Email Etiquette</vt:lpstr>
      <vt:lpstr>Email Etiquette</vt:lpstr>
      <vt:lpstr>Email Etiquette</vt:lpstr>
      <vt:lpstr>During the Informational Interview</vt:lpstr>
      <vt:lpstr>During the Informational Interview</vt:lpstr>
      <vt:lpstr>Follow Up</vt:lpstr>
      <vt:lpstr>Baby Steps….</vt:lpstr>
      <vt:lpstr>Interview Prep: Technicals</vt:lpstr>
      <vt:lpstr>Interview Prep: Technicals</vt:lpstr>
      <vt:lpstr>Interview Prep: Fit</vt:lpstr>
      <vt:lpstr>Fit Questions</vt:lpstr>
      <vt:lpstr>Fit Questions</vt:lpstr>
      <vt:lpstr>Fit Questions</vt:lpstr>
      <vt:lpstr>Fit Questions</vt:lpstr>
      <vt:lpstr>Fit Questions</vt:lpstr>
      <vt:lpstr>Fit Questions</vt:lpstr>
      <vt:lpstr>Interview Prep</vt:lpstr>
      <vt:lpstr>Congratulations!</vt:lpstr>
      <vt:lpstr>Tips for Turning an Internship into a Full Time Offer</vt:lpstr>
      <vt:lpstr>Tips for Turning an Internship into a Full Time Offer</vt:lpstr>
      <vt:lpstr>Lisa Lynn Schexnayder lisalynn312@gmail.com</vt:lpstr>
      <vt:lpstr>Appendix A: Excel Shortcuts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 You Want to Be An Investment Banker?</dc:title>
  <dc:creator>Lisa Lynn Schexnayder</dc:creator>
  <cp:lastModifiedBy>KLENKE, MORGAN E</cp:lastModifiedBy>
  <cp:revision>77</cp:revision>
  <dcterms:created xsi:type="dcterms:W3CDTF">2016-04-14T02:13:38Z</dcterms:created>
  <dcterms:modified xsi:type="dcterms:W3CDTF">2017-10-27T03:20:13Z</dcterms:modified>
</cp:coreProperties>
</file>